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Default Extension="jpg" ContentType="image/jpg"/>
  <Override PartName="/ppt/slides/slide2.xml" ContentType="application/vnd.openxmlformats-officedocument.presentationml.slide+xml"/>
  <Override PartName="/ppt/slides/slide3.xml" ContentType="application/vnd.openxmlformats-officedocument.presentationml.slide+xml"/>
  <Default Extension="png" ContentType="image/png"/>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9144000" cy="6858000"/>
  <p:notesSz cx="9144000" cy="68580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7390" y="35053"/>
            <a:ext cx="7289800" cy="1290320"/>
          </a:xfrm>
          <a:prstGeom prst="rect">
            <a:avLst/>
          </a:prstGeom>
        </p:spPr>
        <p:txBody>
          <a:bodyPr wrap="square" lIns="0" tIns="0" rIns="0" bIns="0">
            <a:spAutoFit/>
          </a:bodyPr>
          <a:lstStyle>
            <a:lvl1pPr>
              <a:defRPr sz="3200" b="0" i="0">
                <a:solidFill>
                  <a:srgbClr val="002060"/>
                </a:solidFill>
                <a:latin typeface="游ゴシック Light"/>
                <a:cs typeface="游ゴシック Light"/>
              </a:defRPr>
            </a:lvl1pPr>
          </a:lstStyle>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0" i="0">
                <a:solidFill>
                  <a:schemeClr val="tx1"/>
                </a:solidFill>
                <a:latin typeface="游ゴシック"/>
                <a:cs typeface="游ゴシック"/>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002060"/>
                </a:solidFill>
                <a:latin typeface="游ゴシック Light"/>
                <a:cs typeface="游ゴシック Light"/>
              </a:defRPr>
            </a:lvl1pPr>
          </a:lstStyle>
          <a:p/>
        </p:txBody>
      </p:sp>
      <p:sp>
        <p:nvSpPr>
          <p:cNvPr id="3" name="Holder 3"/>
          <p:cNvSpPr>
            <a:spLocks noGrp="1"/>
          </p:cNvSpPr>
          <p:nvPr>
            <p:ph type="body" idx="1"/>
          </p:nvPr>
        </p:nvSpPr>
        <p:spPr/>
        <p:txBody>
          <a:bodyPr lIns="0" tIns="0" rIns="0" bIns="0"/>
          <a:lstStyle>
            <a:lvl1pPr>
              <a:defRPr sz="1800" b="0" i="0">
                <a:solidFill>
                  <a:schemeClr val="tx1"/>
                </a:solidFill>
                <a:latin typeface="游ゴシック"/>
                <a:cs typeface="游ゴシック"/>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002060"/>
                </a:solidFill>
                <a:latin typeface="游ゴシック Light"/>
                <a:cs typeface="游ゴシック Light"/>
              </a:defRPr>
            </a:lvl1pPr>
          </a:lstStyle>
          <a:p/>
        </p:txBody>
      </p:sp>
      <p:sp>
        <p:nvSpPr>
          <p:cNvPr id="3" name="Holder 3"/>
          <p:cNvSpPr>
            <a:spLocks noGrp="1"/>
          </p:cNvSpPr>
          <p:nvPr>
            <p:ph idx="2" sz="half"/>
          </p:nvPr>
        </p:nvSpPr>
        <p:spPr>
          <a:xfrm>
            <a:off x="457200" y="1577340"/>
            <a:ext cx="3977640" cy="452628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4709160" y="1577340"/>
            <a:ext cx="3977640" cy="4526280"/>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002060"/>
                </a:solidFill>
                <a:latin typeface="游ゴシック Light"/>
                <a:cs typeface="游ゴシック Light"/>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5595" y="269748"/>
            <a:ext cx="8666480" cy="695960"/>
          </a:xfrm>
          <a:prstGeom prst="rect">
            <a:avLst/>
          </a:prstGeom>
        </p:spPr>
        <p:txBody>
          <a:bodyPr wrap="square" lIns="0" tIns="0" rIns="0" bIns="0">
            <a:spAutoFit/>
          </a:bodyPr>
          <a:lstStyle>
            <a:lvl1pPr>
              <a:defRPr sz="3200" b="0" i="0">
                <a:solidFill>
                  <a:srgbClr val="002060"/>
                </a:solidFill>
                <a:latin typeface="游ゴシック Light"/>
                <a:cs typeface="游ゴシック Light"/>
              </a:defRPr>
            </a:lvl1pPr>
          </a:lstStyle>
          <a:p/>
        </p:txBody>
      </p:sp>
      <p:sp>
        <p:nvSpPr>
          <p:cNvPr id="3" name="Holder 3"/>
          <p:cNvSpPr>
            <a:spLocks noGrp="1"/>
          </p:cNvSpPr>
          <p:nvPr>
            <p:ph type="body" idx="1"/>
          </p:nvPr>
        </p:nvSpPr>
        <p:spPr>
          <a:xfrm>
            <a:off x="1003772" y="1169923"/>
            <a:ext cx="7029450" cy="3589020"/>
          </a:xfrm>
          <a:prstGeom prst="rect">
            <a:avLst/>
          </a:prstGeom>
        </p:spPr>
        <p:txBody>
          <a:bodyPr wrap="square" lIns="0" tIns="0" rIns="0" bIns="0">
            <a:spAutoFit/>
          </a:bodyPr>
          <a:lstStyle>
            <a:lvl1pPr>
              <a:defRPr sz="1800" b="0" i="0">
                <a:solidFill>
                  <a:schemeClr val="tx1"/>
                </a:solidFill>
                <a:latin typeface="游ゴシック"/>
                <a:cs typeface="游ゴシック"/>
              </a:defRPr>
            </a:lvl1pPr>
          </a:lstStyle>
          <a:p/>
        </p:txBody>
      </p:sp>
      <p:sp>
        <p:nvSpPr>
          <p:cNvPr id="4" name="Holder 4"/>
          <p:cNvSpPr>
            <a:spLocks noGrp="1"/>
          </p:cNvSpPr>
          <p:nvPr>
            <p:ph type="ftr" idx="5" sz="quarter"/>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 Id="rId3"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g"/><Relationship Id="rId3" Type="http://schemas.openxmlformats.org/officeDocument/2006/relationships/image" Target="../media/image6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 Id="rId3" Type="http://schemas.openxmlformats.org/officeDocument/2006/relationships/image" Target="../media/image7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7.jpg"/><Relationship Id="rId3" Type="http://schemas.openxmlformats.org/officeDocument/2006/relationships/image" Target="../media/image78.png"/><Relationship Id="rId4" Type="http://schemas.openxmlformats.org/officeDocument/2006/relationships/image" Target="../media/image79.jp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jpg"/><Relationship Id="rId3" Type="http://schemas.openxmlformats.org/officeDocument/2006/relationships/image" Target="../media/image84.jpg"/><Relationship Id="rId4" Type="http://schemas.openxmlformats.org/officeDocument/2006/relationships/image" Target="../media/image8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jpg"/><Relationship Id="rId3" Type="http://schemas.openxmlformats.org/officeDocument/2006/relationships/image" Target="../media/image8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jpg"/><Relationship Id="rId3" Type="http://schemas.openxmlformats.org/officeDocument/2006/relationships/image" Target="../media/image8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jpg"/><Relationship Id="rId3" Type="http://schemas.openxmlformats.org/officeDocument/2006/relationships/image" Target="../media/image9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jpg"/><Relationship Id="rId3" Type="http://schemas.openxmlformats.org/officeDocument/2006/relationships/image" Target="../media/image94.jpg"/><Relationship Id="rId4" Type="http://schemas.openxmlformats.org/officeDocument/2006/relationships/image" Target="../media/image9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0.jp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jp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jpg"/><Relationship Id="rId3" Type="http://schemas.openxmlformats.org/officeDocument/2006/relationships/image" Target="../media/image10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g"/><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jp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jp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 Id="rId3" Type="http://schemas.openxmlformats.org/officeDocument/2006/relationships/image" Target="../media/image3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jpg"/><Relationship Id="rId3" Type="http://schemas.openxmlformats.org/officeDocument/2006/relationships/image" Target="../media/image39.jpg"/><Relationship Id="rId4" Type="http://schemas.openxmlformats.org/officeDocument/2006/relationships/hyperlink" Target="http://www.itmedia.co.jp/news/articles/2107/20/news136.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215153" y="0"/>
            <a:ext cx="8669020" cy="6858000"/>
            <a:chOff x="215153" y="0"/>
            <a:chExt cx="8669020" cy="6858000"/>
          </a:xfrm>
        </p:grpSpPr>
        <p:pic>
          <p:nvPicPr>
            <p:cNvPr id="3" name="object 3" descr=""/>
            <p:cNvPicPr/>
            <p:nvPr/>
          </p:nvPicPr>
          <p:blipFill>
            <a:blip r:embed="rId2" cstate="print"/>
            <a:stretch>
              <a:fillRect/>
            </a:stretch>
          </p:blipFill>
          <p:spPr>
            <a:xfrm>
              <a:off x="1143000" y="0"/>
              <a:ext cx="6858000" cy="6858000"/>
            </a:xfrm>
            <a:prstGeom prst="rect">
              <a:avLst/>
            </a:prstGeom>
          </p:spPr>
        </p:pic>
        <p:sp>
          <p:nvSpPr>
            <p:cNvPr id="4" name="object 4" descr=""/>
            <p:cNvSpPr/>
            <p:nvPr/>
          </p:nvSpPr>
          <p:spPr>
            <a:xfrm>
              <a:off x="215153" y="1718500"/>
              <a:ext cx="8669020" cy="2387600"/>
            </a:xfrm>
            <a:custGeom>
              <a:avLst/>
              <a:gdLst/>
              <a:ahLst/>
              <a:cxnLst/>
              <a:rect l="l" t="t" r="r" b="b"/>
              <a:pathLst>
                <a:path w="8669020" h="2387600">
                  <a:moveTo>
                    <a:pt x="8668867" y="0"/>
                  </a:moveTo>
                  <a:lnTo>
                    <a:pt x="0" y="0"/>
                  </a:lnTo>
                  <a:lnTo>
                    <a:pt x="0" y="2387600"/>
                  </a:lnTo>
                  <a:lnTo>
                    <a:pt x="8668867" y="2387600"/>
                  </a:lnTo>
                  <a:lnTo>
                    <a:pt x="8668867" y="0"/>
                  </a:lnTo>
                  <a:close/>
                </a:path>
              </a:pathLst>
            </a:custGeom>
            <a:solidFill>
              <a:srgbClr val="000000">
                <a:alpha val="50199"/>
              </a:srgbClr>
            </a:solidFill>
          </p:spPr>
          <p:txBody>
            <a:bodyPr wrap="square" lIns="0" tIns="0" rIns="0" bIns="0" rtlCol="0"/>
            <a:lstStyle/>
            <a:p/>
          </p:txBody>
        </p:sp>
      </p:grpSp>
      <p:sp>
        <p:nvSpPr>
          <p:cNvPr id="5" name="object 5" descr=""/>
          <p:cNvSpPr txBox="1"/>
          <p:nvPr/>
        </p:nvSpPr>
        <p:spPr>
          <a:xfrm>
            <a:off x="1463484" y="2132077"/>
            <a:ext cx="6172200" cy="1903095"/>
          </a:xfrm>
          <a:prstGeom prst="rect">
            <a:avLst/>
          </a:prstGeom>
        </p:spPr>
        <p:txBody>
          <a:bodyPr wrap="square" lIns="0" tIns="12700" rIns="0" bIns="0" rtlCol="0" vert="horz">
            <a:spAutoFit/>
          </a:bodyPr>
          <a:lstStyle/>
          <a:p>
            <a:pPr algn="ctr">
              <a:lnSpc>
                <a:spcPts val="4990"/>
              </a:lnSpc>
              <a:spcBef>
                <a:spcPts val="100"/>
              </a:spcBef>
            </a:pPr>
            <a:r>
              <a:rPr dirty="0" sz="4400" spc="-5" b="0">
                <a:solidFill>
                  <a:srgbClr val="FFFFFF"/>
                </a:solidFill>
                <a:latin typeface="游ゴシック Light"/>
                <a:cs typeface="游ゴシック Light"/>
              </a:rPr>
              <a:t>構造⽣物学者が知るべき</a:t>
            </a:r>
            <a:endParaRPr sz="4400">
              <a:latin typeface="游ゴシック Light"/>
              <a:cs typeface="游ゴシック Light"/>
            </a:endParaRPr>
          </a:p>
          <a:p>
            <a:pPr algn="ctr">
              <a:lnSpc>
                <a:spcPts val="4750"/>
              </a:lnSpc>
            </a:pPr>
            <a:r>
              <a:rPr dirty="0" sz="4400" spc="-40" b="0">
                <a:solidFill>
                  <a:srgbClr val="FFFFFF"/>
                </a:solidFill>
                <a:latin typeface="Calibri Light"/>
                <a:cs typeface="Calibri Light"/>
              </a:rPr>
              <a:t>Colabfold</a:t>
            </a:r>
            <a:r>
              <a:rPr dirty="0" sz="4400" spc="-15" b="0">
                <a:solidFill>
                  <a:srgbClr val="FFFFFF"/>
                </a:solidFill>
                <a:latin typeface="游ゴシック Light"/>
                <a:cs typeface="游ゴシック Light"/>
              </a:rPr>
              <a:t>活⽤⽅法</a:t>
            </a:r>
            <a:endParaRPr sz="4400">
              <a:latin typeface="游ゴシック Light"/>
              <a:cs typeface="游ゴシック Light"/>
            </a:endParaRPr>
          </a:p>
          <a:p>
            <a:pPr algn="ctr">
              <a:lnSpc>
                <a:spcPts val="5040"/>
              </a:lnSpc>
            </a:pPr>
            <a:r>
              <a:rPr dirty="0" sz="4400" b="0">
                <a:solidFill>
                  <a:srgbClr val="FFFFFF"/>
                </a:solidFill>
                <a:latin typeface="游ゴシック Light"/>
                <a:cs typeface="游ゴシック Light"/>
              </a:rPr>
              <a:t>（イントロダクション</a:t>
            </a:r>
            <a:r>
              <a:rPr dirty="0" sz="4400" spc="-50" b="0">
                <a:solidFill>
                  <a:srgbClr val="FFFFFF"/>
                </a:solidFill>
                <a:latin typeface="游ゴシック Light"/>
                <a:cs typeface="游ゴシック Light"/>
              </a:rPr>
              <a:t>）</a:t>
            </a:r>
            <a:endParaRPr sz="4400">
              <a:latin typeface="游ゴシック Light"/>
              <a:cs typeface="游ゴシック Light"/>
            </a:endParaRPr>
          </a:p>
        </p:txBody>
      </p:sp>
      <p:sp>
        <p:nvSpPr>
          <p:cNvPr id="6" name="object 6" descr=""/>
          <p:cNvSpPr txBox="1"/>
          <p:nvPr/>
        </p:nvSpPr>
        <p:spPr>
          <a:xfrm>
            <a:off x="1143000" y="5162824"/>
            <a:ext cx="6858000" cy="916940"/>
          </a:xfrm>
          <a:prstGeom prst="rect">
            <a:avLst/>
          </a:prstGeom>
          <a:solidFill>
            <a:srgbClr val="000000">
              <a:alpha val="50199"/>
            </a:srgbClr>
          </a:solidFill>
        </p:spPr>
        <p:txBody>
          <a:bodyPr wrap="square" lIns="0" tIns="0" rIns="0" bIns="0" rtlCol="0" vert="horz">
            <a:spAutoFit/>
          </a:bodyPr>
          <a:lstStyle/>
          <a:p>
            <a:pPr algn="ctr">
              <a:lnSpc>
                <a:spcPts val="2740"/>
              </a:lnSpc>
            </a:pPr>
            <a:r>
              <a:rPr dirty="0" sz="2400" spc="-15">
                <a:solidFill>
                  <a:srgbClr val="FFFFFF"/>
                </a:solidFill>
                <a:latin typeface="游ゴシック"/>
                <a:cs typeface="游ゴシック"/>
              </a:rPr>
              <a:t>伏信進⽮</a:t>
            </a:r>
            <a:endParaRPr sz="2400">
              <a:latin typeface="游ゴシック"/>
              <a:cs typeface="游ゴシック"/>
            </a:endParaRPr>
          </a:p>
          <a:p>
            <a:pPr algn="ctr">
              <a:lnSpc>
                <a:spcPct val="100000"/>
              </a:lnSpc>
              <a:spcBef>
                <a:spcPts val="720"/>
              </a:spcBef>
            </a:pPr>
            <a:r>
              <a:rPr dirty="0" sz="2400" spc="-30">
                <a:solidFill>
                  <a:srgbClr val="FFFFFF"/>
                </a:solidFill>
                <a:latin typeface="游ゴシック"/>
                <a:cs typeface="游ゴシック"/>
              </a:rPr>
              <a:t>東京⼤学 ⼤学院農学⽣命科学研究科</a:t>
            </a:r>
            <a:endParaRPr sz="2400">
              <a:latin typeface="游ゴシック"/>
              <a:cs typeface="游ゴシック"/>
            </a:endParaRPr>
          </a:p>
        </p:txBody>
      </p:sp>
      <p:sp>
        <p:nvSpPr>
          <p:cNvPr id="7" name="object 7" descr=""/>
          <p:cNvSpPr/>
          <p:nvPr/>
        </p:nvSpPr>
        <p:spPr>
          <a:xfrm>
            <a:off x="6973278" y="-3"/>
            <a:ext cx="2171065" cy="369570"/>
          </a:xfrm>
          <a:custGeom>
            <a:avLst/>
            <a:gdLst/>
            <a:ahLst/>
            <a:cxnLst/>
            <a:rect l="l" t="t" r="r" b="b"/>
            <a:pathLst>
              <a:path w="2171065" h="369570">
                <a:moveTo>
                  <a:pt x="2170722" y="0"/>
                </a:moveTo>
                <a:lnTo>
                  <a:pt x="0" y="0"/>
                </a:lnTo>
                <a:lnTo>
                  <a:pt x="0" y="369332"/>
                </a:lnTo>
                <a:lnTo>
                  <a:pt x="2170722" y="369332"/>
                </a:lnTo>
                <a:lnTo>
                  <a:pt x="2170722" y="0"/>
                </a:lnTo>
                <a:close/>
              </a:path>
            </a:pathLst>
          </a:custGeom>
          <a:solidFill>
            <a:srgbClr val="000000">
              <a:alpha val="50199"/>
            </a:srgbClr>
          </a:solidFill>
        </p:spPr>
        <p:txBody>
          <a:bodyPr wrap="square" lIns="0" tIns="0" rIns="0" bIns="0" rtlCol="0"/>
          <a:lstStyle/>
          <a:p/>
        </p:txBody>
      </p:sp>
      <p:sp>
        <p:nvSpPr>
          <p:cNvPr id="8" name="object 8" descr=""/>
          <p:cNvSpPr txBox="1"/>
          <p:nvPr/>
        </p:nvSpPr>
        <p:spPr>
          <a:xfrm>
            <a:off x="7072718" y="20828"/>
            <a:ext cx="199136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FFFFFF"/>
                </a:solidFill>
                <a:latin typeface="Calibri"/>
                <a:cs typeface="Calibri"/>
              </a:rPr>
              <a:t>2022.11.</a:t>
            </a:r>
            <a:r>
              <a:rPr dirty="0" sz="1800" spc="-25">
                <a:solidFill>
                  <a:srgbClr val="FFFFFF"/>
                </a:solidFill>
                <a:latin typeface="Calibri"/>
                <a:cs typeface="Calibri"/>
              </a:rPr>
              <a:t> </a:t>
            </a:r>
            <a:r>
              <a:rPr dirty="0" sz="1800">
                <a:solidFill>
                  <a:srgbClr val="FFFFFF"/>
                </a:solidFill>
                <a:latin typeface="Calibri"/>
                <a:cs typeface="Calibri"/>
              </a:rPr>
              <a:t>22</a:t>
            </a:r>
            <a:r>
              <a:rPr dirty="0" sz="1800" spc="-20">
                <a:solidFill>
                  <a:srgbClr val="FFFFFF"/>
                </a:solidFill>
                <a:latin typeface="Calibri"/>
                <a:cs typeface="Calibri"/>
              </a:rPr>
              <a:t> </a:t>
            </a:r>
            <a:r>
              <a:rPr dirty="0" sz="1800">
                <a:solidFill>
                  <a:srgbClr val="FFFFFF"/>
                </a:solidFill>
                <a:latin typeface="Calibri"/>
                <a:cs typeface="Calibri"/>
              </a:rPr>
              <a:t>on</a:t>
            </a:r>
            <a:r>
              <a:rPr dirty="0" sz="1800" spc="-20">
                <a:solidFill>
                  <a:srgbClr val="FFFFFF"/>
                </a:solidFill>
                <a:latin typeface="Calibri"/>
                <a:cs typeface="Calibri"/>
              </a:rPr>
              <a:t> Zoom</a:t>
            </a:r>
            <a:endParaRPr sz="1800">
              <a:latin typeface="Calibri"/>
              <a:cs typeface="Calibri"/>
            </a:endParaRPr>
          </a:p>
        </p:txBody>
      </p:sp>
      <p:sp>
        <p:nvSpPr>
          <p:cNvPr id="9" name="object 9" descr=""/>
          <p:cNvSpPr txBox="1"/>
          <p:nvPr/>
        </p:nvSpPr>
        <p:spPr>
          <a:xfrm>
            <a:off x="354841" y="471958"/>
            <a:ext cx="8434705" cy="831215"/>
          </a:xfrm>
          <a:prstGeom prst="rect">
            <a:avLst/>
          </a:prstGeom>
          <a:solidFill>
            <a:srgbClr val="000000">
              <a:alpha val="50199"/>
            </a:srgbClr>
          </a:solidFill>
        </p:spPr>
        <p:txBody>
          <a:bodyPr wrap="square" lIns="0" tIns="20320" rIns="0" bIns="0" rtlCol="0" vert="horz">
            <a:spAutoFit/>
          </a:bodyPr>
          <a:lstStyle/>
          <a:p>
            <a:pPr algn="ctr">
              <a:lnSpc>
                <a:spcPts val="2395"/>
              </a:lnSpc>
              <a:spcBef>
                <a:spcPts val="160"/>
              </a:spcBef>
            </a:pPr>
            <a:r>
              <a:rPr dirty="0" sz="2000" spc="-10">
                <a:solidFill>
                  <a:srgbClr val="FFFFFF"/>
                </a:solidFill>
                <a:latin typeface="Calibri"/>
                <a:cs typeface="Calibri"/>
              </a:rPr>
              <a:t>PF-</a:t>
            </a:r>
            <a:r>
              <a:rPr dirty="0" sz="2000">
                <a:solidFill>
                  <a:srgbClr val="FFFFFF"/>
                </a:solidFill>
                <a:latin typeface="Calibri"/>
                <a:cs typeface="Calibri"/>
              </a:rPr>
              <a:t>UA</a:t>
            </a:r>
            <a:r>
              <a:rPr dirty="0" sz="2000" spc="-60">
                <a:solidFill>
                  <a:srgbClr val="FFFFFF"/>
                </a:solidFill>
                <a:latin typeface="Calibri"/>
                <a:cs typeface="Calibri"/>
              </a:rPr>
              <a:t> </a:t>
            </a:r>
            <a:r>
              <a:rPr dirty="0" sz="2000" spc="-5">
                <a:solidFill>
                  <a:srgbClr val="FFFFFF"/>
                </a:solidFill>
                <a:latin typeface="游ゴシック"/>
                <a:cs typeface="游ゴシック"/>
              </a:rPr>
              <a:t>タンパク質結晶構造解析ユーザーグループ</a:t>
            </a:r>
            <a:endParaRPr sz="2000">
              <a:latin typeface="游ゴシック"/>
              <a:cs typeface="游ゴシック"/>
            </a:endParaRPr>
          </a:p>
          <a:p>
            <a:pPr algn="ctr">
              <a:lnSpc>
                <a:spcPts val="3354"/>
              </a:lnSpc>
            </a:pPr>
            <a:r>
              <a:rPr dirty="0" sz="2800">
                <a:solidFill>
                  <a:srgbClr val="FFFFFF"/>
                </a:solidFill>
                <a:latin typeface="游ゴシック"/>
                <a:cs typeface="游ゴシック"/>
              </a:rPr>
              <a:t>第</a:t>
            </a:r>
            <a:r>
              <a:rPr dirty="0" sz="2800" spc="-10">
                <a:solidFill>
                  <a:srgbClr val="FFFFFF"/>
                </a:solidFill>
                <a:latin typeface="Calibri"/>
                <a:cs typeface="Calibri"/>
              </a:rPr>
              <a:t>7</a:t>
            </a:r>
            <a:r>
              <a:rPr dirty="0" sz="2800" spc="-5">
                <a:solidFill>
                  <a:srgbClr val="FFFFFF"/>
                </a:solidFill>
                <a:latin typeface="游ゴシック"/>
                <a:cs typeface="游ゴシック"/>
              </a:rPr>
              <a:t>回タンパク質結晶構造解析中級者向け講習会</a:t>
            </a:r>
            <a:endParaRPr sz="2800">
              <a:latin typeface="游ゴシック"/>
              <a:cs typeface="游ゴシック"/>
            </a:endParaRPr>
          </a:p>
        </p:txBody>
      </p:sp>
      <p:sp>
        <p:nvSpPr>
          <p:cNvPr id="10" name="object 10" descr=""/>
          <p:cNvSpPr txBox="1"/>
          <p:nvPr/>
        </p:nvSpPr>
        <p:spPr>
          <a:xfrm>
            <a:off x="1143000" y="6490446"/>
            <a:ext cx="4892040" cy="369570"/>
          </a:xfrm>
          <a:prstGeom prst="rect">
            <a:avLst/>
          </a:prstGeom>
          <a:solidFill>
            <a:srgbClr val="000000">
              <a:alpha val="50199"/>
            </a:srgbClr>
          </a:solidFill>
        </p:spPr>
        <p:txBody>
          <a:bodyPr wrap="square" lIns="0" tIns="32384" rIns="0" bIns="0" rtlCol="0" vert="horz">
            <a:spAutoFit/>
          </a:bodyPr>
          <a:lstStyle/>
          <a:p>
            <a:pPr marL="91440">
              <a:lnSpc>
                <a:spcPct val="100000"/>
              </a:lnSpc>
              <a:spcBef>
                <a:spcPts val="254"/>
              </a:spcBef>
            </a:pPr>
            <a:r>
              <a:rPr dirty="0" sz="1800">
                <a:solidFill>
                  <a:srgbClr val="FFFFFF"/>
                </a:solidFill>
                <a:latin typeface="Calibri"/>
                <a:cs typeface="Calibri"/>
              </a:rPr>
              <a:t>A</a:t>
            </a:r>
            <a:r>
              <a:rPr dirty="0" sz="1800" spc="-35">
                <a:solidFill>
                  <a:srgbClr val="FFFFFF"/>
                </a:solidFill>
                <a:latin typeface="Calibri"/>
                <a:cs typeface="Calibri"/>
              </a:rPr>
              <a:t> </a:t>
            </a:r>
            <a:r>
              <a:rPr dirty="0" sz="1800">
                <a:solidFill>
                  <a:srgbClr val="FFFFFF"/>
                </a:solidFill>
                <a:latin typeface="Calibri"/>
                <a:cs typeface="Calibri"/>
              </a:rPr>
              <a:t>picture</a:t>
            </a:r>
            <a:r>
              <a:rPr dirty="0" sz="1800" spc="-20">
                <a:solidFill>
                  <a:srgbClr val="FFFFFF"/>
                </a:solidFill>
                <a:latin typeface="Calibri"/>
                <a:cs typeface="Calibri"/>
              </a:rPr>
              <a:t> </a:t>
            </a:r>
            <a:r>
              <a:rPr dirty="0" sz="1800">
                <a:solidFill>
                  <a:srgbClr val="FFFFFF"/>
                </a:solidFill>
                <a:latin typeface="Calibri"/>
                <a:cs typeface="Calibri"/>
              </a:rPr>
              <a:t>of</a:t>
            </a:r>
            <a:r>
              <a:rPr dirty="0" sz="1800" spc="-25">
                <a:solidFill>
                  <a:srgbClr val="FFFFFF"/>
                </a:solidFill>
                <a:latin typeface="Calibri"/>
                <a:cs typeface="Calibri"/>
              </a:rPr>
              <a:t> </a:t>
            </a:r>
            <a:r>
              <a:rPr dirty="0" sz="1800" spc="-20">
                <a:solidFill>
                  <a:srgbClr val="FFFFFF"/>
                </a:solidFill>
                <a:latin typeface="Calibri"/>
                <a:cs typeface="Calibri"/>
              </a:rPr>
              <a:t>“AlphaFold2”</a:t>
            </a:r>
            <a:r>
              <a:rPr dirty="0" sz="1800" spc="-35">
                <a:solidFill>
                  <a:srgbClr val="FFFFFF"/>
                </a:solidFill>
                <a:latin typeface="Calibri"/>
                <a:cs typeface="Calibri"/>
              </a:rPr>
              <a:t> </a:t>
            </a:r>
            <a:r>
              <a:rPr dirty="0" sz="1800">
                <a:solidFill>
                  <a:srgbClr val="FFFFFF"/>
                </a:solidFill>
                <a:latin typeface="Calibri"/>
                <a:cs typeface="Calibri"/>
              </a:rPr>
              <a:t>imagined</a:t>
            </a:r>
            <a:r>
              <a:rPr dirty="0" sz="1800" spc="-25">
                <a:solidFill>
                  <a:srgbClr val="FFFFFF"/>
                </a:solidFill>
                <a:latin typeface="Calibri"/>
                <a:cs typeface="Calibri"/>
              </a:rPr>
              <a:t> </a:t>
            </a:r>
            <a:r>
              <a:rPr dirty="0" sz="1800">
                <a:solidFill>
                  <a:srgbClr val="FFFFFF"/>
                </a:solidFill>
                <a:latin typeface="Calibri"/>
                <a:cs typeface="Calibri"/>
              </a:rPr>
              <a:t>by</a:t>
            </a:r>
            <a:r>
              <a:rPr dirty="0" sz="1800" spc="-30">
                <a:solidFill>
                  <a:srgbClr val="FFFFFF"/>
                </a:solidFill>
                <a:latin typeface="Calibri"/>
                <a:cs typeface="Calibri"/>
              </a:rPr>
              <a:t> </a:t>
            </a:r>
            <a:r>
              <a:rPr dirty="0" sz="1800" spc="-10">
                <a:solidFill>
                  <a:srgbClr val="FFFFFF"/>
                </a:solidFill>
                <a:latin typeface="Calibri"/>
                <a:cs typeface="Calibri"/>
              </a:rPr>
              <a:t>Midjourney</a:t>
            </a:r>
            <a:endParaRPr sz="18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627" y="1892300"/>
            <a:ext cx="7645400" cy="2576830"/>
          </a:xfrm>
          <a:prstGeom prst="rect"/>
        </p:spPr>
        <p:txBody>
          <a:bodyPr wrap="square" lIns="0" tIns="108585" rIns="0" bIns="0" rtlCol="0" vert="horz">
            <a:spAutoFit/>
          </a:bodyPr>
          <a:lstStyle/>
          <a:p>
            <a:pPr marL="12700" marR="5080">
              <a:lnSpc>
                <a:spcPct val="89500"/>
              </a:lnSpc>
              <a:spcBef>
                <a:spcPts val="855"/>
              </a:spcBef>
            </a:pPr>
            <a:r>
              <a:rPr dirty="0" sz="6000" spc="-30">
                <a:latin typeface="Calibri Light"/>
                <a:cs typeface="Calibri Light"/>
              </a:rPr>
              <a:t>AlphaFold2</a:t>
            </a:r>
            <a:r>
              <a:rPr dirty="0" sz="6000" spc="-10"/>
              <a:t>は動くタン</a:t>
            </a:r>
            <a:r>
              <a:rPr dirty="0" sz="6000" spc="-5"/>
              <a:t>パク質をどう予測する</a:t>
            </a:r>
            <a:r>
              <a:rPr dirty="0" sz="6000" spc="-20"/>
              <a:t>のか？</a:t>
            </a:r>
            <a:endParaRPr sz="6000">
              <a:latin typeface="Calibri Light"/>
              <a:cs typeface="Calibri Light"/>
            </a:endParaRPr>
          </a:p>
        </p:txBody>
      </p:sp>
      <p:sp>
        <p:nvSpPr>
          <p:cNvPr id="3" name="object 3" descr=""/>
          <p:cNvSpPr txBox="1"/>
          <p:nvPr/>
        </p:nvSpPr>
        <p:spPr>
          <a:xfrm>
            <a:off x="702627" y="4520691"/>
            <a:ext cx="8362315" cy="2197735"/>
          </a:xfrm>
          <a:prstGeom prst="rect">
            <a:avLst/>
          </a:prstGeom>
        </p:spPr>
        <p:txBody>
          <a:bodyPr wrap="square" lIns="0" tIns="82550" rIns="0" bIns="0" rtlCol="0" vert="horz">
            <a:spAutoFit/>
          </a:bodyPr>
          <a:lstStyle/>
          <a:p>
            <a:pPr marL="12700" marR="1120140">
              <a:lnSpc>
                <a:spcPct val="79100"/>
              </a:lnSpc>
              <a:spcBef>
                <a:spcPts val="650"/>
              </a:spcBef>
            </a:pPr>
            <a:r>
              <a:rPr dirty="0" sz="2200">
                <a:latin typeface="Calibri"/>
                <a:cs typeface="Calibri"/>
              </a:rPr>
              <a:t>“The</a:t>
            </a:r>
            <a:r>
              <a:rPr dirty="0" sz="2200" spc="-55">
                <a:latin typeface="Calibri"/>
                <a:cs typeface="Calibri"/>
              </a:rPr>
              <a:t> </a:t>
            </a:r>
            <a:r>
              <a:rPr dirty="0" sz="2200">
                <a:latin typeface="Calibri"/>
                <a:cs typeface="Calibri"/>
              </a:rPr>
              <a:t>current</a:t>
            </a:r>
            <a:r>
              <a:rPr dirty="0" sz="2200" spc="-60">
                <a:latin typeface="Calibri"/>
                <a:cs typeface="Calibri"/>
              </a:rPr>
              <a:t> </a:t>
            </a:r>
            <a:r>
              <a:rPr dirty="0" sz="2200">
                <a:latin typeface="Calibri"/>
                <a:cs typeface="Calibri"/>
              </a:rPr>
              <a:t>version</a:t>
            </a:r>
            <a:r>
              <a:rPr dirty="0" sz="2200" spc="-60">
                <a:latin typeface="Calibri"/>
                <a:cs typeface="Calibri"/>
              </a:rPr>
              <a:t> </a:t>
            </a:r>
            <a:r>
              <a:rPr dirty="0" sz="2200">
                <a:latin typeface="Calibri"/>
                <a:cs typeface="Calibri"/>
              </a:rPr>
              <a:t>of</a:t>
            </a:r>
            <a:r>
              <a:rPr dirty="0" sz="2200" spc="-55">
                <a:latin typeface="Calibri"/>
                <a:cs typeface="Calibri"/>
              </a:rPr>
              <a:t> </a:t>
            </a:r>
            <a:r>
              <a:rPr dirty="0" sz="2200">
                <a:latin typeface="Calibri"/>
                <a:cs typeface="Calibri"/>
              </a:rPr>
              <a:t>AlphaFold</a:t>
            </a:r>
            <a:r>
              <a:rPr dirty="0" sz="2200" spc="-60">
                <a:latin typeface="Calibri"/>
                <a:cs typeface="Calibri"/>
              </a:rPr>
              <a:t> </a:t>
            </a:r>
            <a:r>
              <a:rPr dirty="0" sz="2200">
                <a:latin typeface="Calibri"/>
                <a:cs typeface="Calibri"/>
              </a:rPr>
              <a:t>gives</a:t>
            </a:r>
            <a:r>
              <a:rPr dirty="0" sz="2200" spc="-60">
                <a:latin typeface="Calibri"/>
                <a:cs typeface="Calibri"/>
              </a:rPr>
              <a:t> </a:t>
            </a:r>
            <a:r>
              <a:rPr dirty="0" sz="2200">
                <a:latin typeface="Calibri"/>
                <a:cs typeface="Calibri"/>
              </a:rPr>
              <a:t>you</a:t>
            </a:r>
            <a:r>
              <a:rPr dirty="0" sz="2200" spc="-65">
                <a:latin typeface="Calibri"/>
                <a:cs typeface="Calibri"/>
              </a:rPr>
              <a:t> </a:t>
            </a:r>
            <a:r>
              <a:rPr dirty="0" sz="2200">
                <a:latin typeface="Calibri"/>
                <a:cs typeface="Calibri"/>
              </a:rPr>
              <a:t>the</a:t>
            </a:r>
            <a:r>
              <a:rPr dirty="0" sz="2200" spc="-50">
                <a:latin typeface="Calibri"/>
                <a:cs typeface="Calibri"/>
              </a:rPr>
              <a:t> </a:t>
            </a:r>
            <a:r>
              <a:rPr dirty="0" sz="2200">
                <a:latin typeface="Calibri"/>
                <a:cs typeface="Calibri"/>
              </a:rPr>
              <a:t>structure</a:t>
            </a:r>
            <a:r>
              <a:rPr dirty="0" sz="2200" spc="-55">
                <a:latin typeface="Calibri"/>
                <a:cs typeface="Calibri"/>
              </a:rPr>
              <a:t> </a:t>
            </a:r>
            <a:r>
              <a:rPr dirty="0" sz="2200">
                <a:latin typeface="Calibri"/>
                <a:cs typeface="Calibri"/>
              </a:rPr>
              <a:t>that</a:t>
            </a:r>
            <a:r>
              <a:rPr dirty="0" sz="2200" spc="-60">
                <a:latin typeface="Calibri"/>
                <a:cs typeface="Calibri"/>
              </a:rPr>
              <a:t> </a:t>
            </a:r>
            <a:r>
              <a:rPr dirty="0" sz="2200" spc="-25">
                <a:latin typeface="Calibri"/>
                <a:cs typeface="Calibri"/>
              </a:rPr>
              <a:t>it </a:t>
            </a:r>
            <a:r>
              <a:rPr dirty="0" sz="2200">
                <a:latin typeface="Calibri"/>
                <a:cs typeface="Calibri"/>
              </a:rPr>
              <a:t>believes</a:t>
            </a:r>
            <a:r>
              <a:rPr dirty="0" sz="2200" spc="-50">
                <a:latin typeface="Calibri"/>
                <a:cs typeface="Calibri"/>
              </a:rPr>
              <a:t> </a:t>
            </a:r>
            <a:r>
              <a:rPr dirty="0" sz="2200">
                <a:latin typeface="Calibri"/>
                <a:cs typeface="Calibri"/>
              </a:rPr>
              <a:t>is</a:t>
            </a:r>
            <a:r>
              <a:rPr dirty="0" sz="2200" spc="-45">
                <a:latin typeface="Calibri"/>
                <a:cs typeface="Calibri"/>
              </a:rPr>
              <a:t> </a:t>
            </a:r>
            <a:r>
              <a:rPr dirty="0" sz="2200">
                <a:latin typeface="Calibri"/>
                <a:cs typeface="Calibri"/>
              </a:rPr>
              <a:t>the</a:t>
            </a:r>
            <a:r>
              <a:rPr dirty="0" sz="2200" spc="-45">
                <a:latin typeface="Calibri"/>
                <a:cs typeface="Calibri"/>
              </a:rPr>
              <a:t> </a:t>
            </a:r>
            <a:r>
              <a:rPr dirty="0" sz="2200">
                <a:latin typeface="Calibri"/>
                <a:cs typeface="Calibri"/>
              </a:rPr>
              <a:t>most</a:t>
            </a:r>
            <a:r>
              <a:rPr dirty="0" sz="2200" spc="-45">
                <a:latin typeface="Calibri"/>
                <a:cs typeface="Calibri"/>
              </a:rPr>
              <a:t> </a:t>
            </a:r>
            <a:r>
              <a:rPr dirty="0" sz="2200">
                <a:latin typeface="Calibri"/>
                <a:cs typeface="Calibri"/>
              </a:rPr>
              <a:t>likely</a:t>
            </a:r>
            <a:r>
              <a:rPr dirty="0" sz="2200" spc="-45">
                <a:latin typeface="Calibri"/>
                <a:cs typeface="Calibri"/>
              </a:rPr>
              <a:t> </a:t>
            </a:r>
            <a:r>
              <a:rPr dirty="0" sz="2200">
                <a:latin typeface="Calibri"/>
                <a:cs typeface="Calibri"/>
              </a:rPr>
              <a:t>one</a:t>
            </a:r>
            <a:r>
              <a:rPr dirty="0" sz="2200" spc="-40">
                <a:latin typeface="Calibri"/>
                <a:cs typeface="Calibri"/>
              </a:rPr>
              <a:t> </a:t>
            </a:r>
            <a:r>
              <a:rPr dirty="0" sz="2200">
                <a:latin typeface="Calibri"/>
                <a:cs typeface="Calibri"/>
              </a:rPr>
              <a:t>to</a:t>
            </a:r>
            <a:r>
              <a:rPr dirty="0" sz="2200" spc="-40">
                <a:latin typeface="Calibri"/>
                <a:cs typeface="Calibri"/>
              </a:rPr>
              <a:t> </a:t>
            </a:r>
            <a:r>
              <a:rPr dirty="0" sz="2200">
                <a:latin typeface="Calibri"/>
                <a:cs typeface="Calibri"/>
              </a:rPr>
              <a:t>appear</a:t>
            </a:r>
            <a:r>
              <a:rPr dirty="0" sz="2200" spc="-55">
                <a:latin typeface="Calibri"/>
                <a:cs typeface="Calibri"/>
              </a:rPr>
              <a:t> </a:t>
            </a:r>
            <a:r>
              <a:rPr dirty="0" sz="2200">
                <a:latin typeface="Calibri"/>
                <a:cs typeface="Calibri"/>
              </a:rPr>
              <a:t>in</a:t>
            </a:r>
            <a:r>
              <a:rPr dirty="0" sz="2200" spc="-50">
                <a:latin typeface="Calibri"/>
                <a:cs typeface="Calibri"/>
              </a:rPr>
              <a:t> </a:t>
            </a:r>
            <a:r>
              <a:rPr dirty="0" sz="2200" spc="-20">
                <a:latin typeface="Calibri"/>
                <a:cs typeface="Calibri"/>
              </a:rPr>
              <a:t>PDB”</a:t>
            </a:r>
            <a:endParaRPr sz="2200">
              <a:latin typeface="Calibri"/>
              <a:cs typeface="Calibri"/>
            </a:endParaRPr>
          </a:p>
          <a:p>
            <a:pPr marL="12700">
              <a:lnSpc>
                <a:spcPts val="2375"/>
              </a:lnSpc>
              <a:spcBef>
                <a:spcPts val="455"/>
              </a:spcBef>
            </a:pPr>
            <a:r>
              <a:rPr dirty="0" sz="2200" spc="-20">
                <a:latin typeface="Calibri"/>
                <a:cs typeface="Calibri"/>
              </a:rPr>
              <a:t>"AlphaFold</a:t>
            </a:r>
            <a:r>
              <a:rPr dirty="0" sz="2200">
                <a:latin typeface="游ゴシック"/>
                <a:cs typeface="游ゴシック"/>
              </a:rPr>
              <a:t>の現在のバージョンは、</a:t>
            </a:r>
            <a:r>
              <a:rPr dirty="0" sz="2200" spc="-10">
                <a:latin typeface="Calibri"/>
                <a:cs typeface="Calibri"/>
              </a:rPr>
              <a:t>PDB</a:t>
            </a:r>
            <a:r>
              <a:rPr dirty="0" sz="2200" spc="-5">
                <a:latin typeface="游ゴシック"/>
                <a:cs typeface="游ゴシック"/>
              </a:rPr>
              <a:t>に現れる可能性が最も</a:t>
            </a:r>
            <a:endParaRPr sz="2200">
              <a:latin typeface="游ゴシック"/>
              <a:cs typeface="游ゴシック"/>
            </a:endParaRPr>
          </a:p>
          <a:p>
            <a:pPr marL="12700">
              <a:lnSpc>
                <a:spcPts val="2375"/>
              </a:lnSpc>
            </a:pPr>
            <a:r>
              <a:rPr dirty="0" sz="2200">
                <a:latin typeface="游ゴシック"/>
                <a:cs typeface="游ゴシック"/>
              </a:rPr>
              <a:t>⾼いと思われる構造を教えてくれる</a:t>
            </a:r>
            <a:r>
              <a:rPr dirty="0" sz="2200" spc="-50">
                <a:latin typeface="Calibri"/>
                <a:cs typeface="Calibri"/>
              </a:rPr>
              <a:t>”</a:t>
            </a:r>
            <a:endParaRPr sz="2200">
              <a:latin typeface="Calibri"/>
              <a:cs typeface="Calibri"/>
            </a:endParaRPr>
          </a:p>
          <a:p>
            <a:pPr marL="80645">
              <a:lnSpc>
                <a:spcPct val="100000"/>
              </a:lnSpc>
              <a:spcBef>
                <a:spcPts val="450"/>
              </a:spcBef>
            </a:pPr>
            <a:r>
              <a:rPr dirty="0" sz="2400">
                <a:latin typeface="Calibri"/>
                <a:cs typeface="Calibri"/>
              </a:rPr>
              <a:t>John</a:t>
            </a:r>
            <a:r>
              <a:rPr dirty="0" sz="2400" spc="-65">
                <a:latin typeface="Calibri"/>
                <a:cs typeface="Calibri"/>
              </a:rPr>
              <a:t> </a:t>
            </a:r>
            <a:r>
              <a:rPr dirty="0" sz="2400">
                <a:latin typeface="Calibri"/>
                <a:cs typeface="Calibri"/>
              </a:rPr>
              <a:t>Jumper</a:t>
            </a:r>
            <a:r>
              <a:rPr dirty="0" sz="2400" spc="-60">
                <a:latin typeface="Calibri"/>
                <a:cs typeface="Calibri"/>
              </a:rPr>
              <a:t> </a:t>
            </a:r>
            <a:r>
              <a:rPr dirty="0" sz="2400">
                <a:latin typeface="Calibri"/>
                <a:cs typeface="Calibri"/>
              </a:rPr>
              <a:t>(DeepMind),</a:t>
            </a:r>
            <a:r>
              <a:rPr dirty="0" sz="2400" spc="-60">
                <a:latin typeface="Calibri"/>
                <a:cs typeface="Calibri"/>
              </a:rPr>
              <a:t> </a:t>
            </a:r>
            <a:r>
              <a:rPr dirty="0" sz="2400" spc="-20">
                <a:latin typeface="Calibri"/>
                <a:cs typeface="Calibri"/>
              </a:rPr>
              <a:t>2021</a:t>
            </a:r>
            <a:endParaRPr sz="2400">
              <a:latin typeface="Calibri"/>
              <a:cs typeface="Calibri"/>
            </a:endParaRPr>
          </a:p>
          <a:p>
            <a:pPr algn="r" marR="5080">
              <a:lnSpc>
                <a:spcPct val="100000"/>
              </a:lnSpc>
              <a:spcBef>
                <a:spcPts val="1680"/>
              </a:spcBef>
            </a:pPr>
            <a:r>
              <a:rPr dirty="0" sz="1800">
                <a:latin typeface="Calibri"/>
                <a:cs typeface="Calibri"/>
              </a:rPr>
              <a:t>Mullard,</a:t>
            </a:r>
            <a:r>
              <a:rPr dirty="0" sz="1800" spc="-50">
                <a:latin typeface="Calibri"/>
                <a:cs typeface="Calibri"/>
              </a:rPr>
              <a:t> </a:t>
            </a:r>
            <a:r>
              <a:rPr dirty="0" sz="1800" i="1">
                <a:latin typeface="Calibri"/>
                <a:cs typeface="Calibri"/>
              </a:rPr>
              <a:t>Nat.</a:t>
            </a:r>
            <a:r>
              <a:rPr dirty="0" sz="1800" spc="-50" i="1">
                <a:latin typeface="Calibri"/>
                <a:cs typeface="Calibri"/>
              </a:rPr>
              <a:t> </a:t>
            </a:r>
            <a:r>
              <a:rPr dirty="0" sz="1800" spc="-25" i="1">
                <a:latin typeface="Calibri"/>
                <a:cs typeface="Calibri"/>
              </a:rPr>
              <a:t>Rev.,</a:t>
            </a:r>
            <a:r>
              <a:rPr dirty="0" sz="1800" spc="-50" i="1">
                <a:latin typeface="Calibri"/>
                <a:cs typeface="Calibri"/>
              </a:rPr>
              <a:t> </a:t>
            </a:r>
            <a:r>
              <a:rPr dirty="0" sz="1800" spc="-20">
                <a:latin typeface="Calibri"/>
                <a:cs typeface="Calibri"/>
              </a:rPr>
              <a:t>2021</a:t>
            </a:r>
            <a:endParaRPr sz="18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82804" rIns="0" bIns="0" rtlCol="0" vert="horz">
            <a:spAutoFit/>
          </a:bodyPr>
          <a:lstStyle/>
          <a:p>
            <a:pPr marL="198755">
              <a:lnSpc>
                <a:spcPct val="100000"/>
              </a:lnSpc>
              <a:spcBef>
                <a:spcPts val="100"/>
              </a:spcBef>
            </a:pPr>
            <a:r>
              <a:rPr dirty="0" spc="-15"/>
              <a:t>ドメインが⼤きく動く場合 </a:t>
            </a:r>
            <a:r>
              <a:rPr dirty="0" spc="-10">
                <a:latin typeface="Calibri Light"/>
                <a:cs typeface="Calibri Light"/>
              </a:rPr>
              <a:t>(</a:t>
            </a:r>
            <a:r>
              <a:rPr dirty="0"/>
              <a:t>糖キナーゼその</a:t>
            </a:r>
            <a:r>
              <a:rPr dirty="0" spc="-25">
                <a:latin typeface="Calibri Light"/>
                <a:cs typeface="Calibri Light"/>
              </a:rPr>
              <a:t>1)</a:t>
            </a:r>
          </a:p>
        </p:txBody>
      </p:sp>
      <p:sp>
        <p:nvSpPr>
          <p:cNvPr id="3" name="object 3" descr=""/>
          <p:cNvSpPr txBox="1"/>
          <p:nvPr/>
        </p:nvSpPr>
        <p:spPr>
          <a:xfrm>
            <a:off x="745164" y="4236211"/>
            <a:ext cx="2328545"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游ゴシック"/>
                <a:cs typeface="游ゴシック"/>
              </a:rPr>
              <a:t>結晶構造</a:t>
            </a:r>
            <a:r>
              <a:rPr dirty="0" sz="1800" spc="-5">
                <a:latin typeface="Calibri"/>
                <a:cs typeface="Calibri"/>
              </a:rPr>
              <a:t>: +</a:t>
            </a:r>
            <a:r>
              <a:rPr dirty="0" sz="1800">
                <a:latin typeface="Calibri"/>
                <a:cs typeface="Calibri"/>
              </a:rPr>
              <a:t>ADP</a:t>
            </a:r>
            <a:r>
              <a:rPr dirty="0" sz="1800" spc="-20">
                <a:latin typeface="Calibri"/>
                <a:cs typeface="Calibri"/>
              </a:rPr>
              <a:t> (</a:t>
            </a:r>
            <a:r>
              <a:rPr dirty="0" sz="1800" spc="-10">
                <a:latin typeface="Calibri"/>
                <a:cs typeface="Calibri"/>
              </a:rPr>
              <a:t>4WH3)</a:t>
            </a:r>
            <a:endParaRPr sz="1800">
              <a:latin typeface="Calibri"/>
              <a:cs typeface="Calibri"/>
            </a:endParaRPr>
          </a:p>
        </p:txBody>
      </p:sp>
      <p:sp>
        <p:nvSpPr>
          <p:cNvPr id="4" name="object 4" descr=""/>
          <p:cNvSpPr txBox="1"/>
          <p:nvPr/>
        </p:nvSpPr>
        <p:spPr>
          <a:xfrm>
            <a:off x="1393050" y="1090676"/>
            <a:ext cx="6266815" cy="760095"/>
          </a:xfrm>
          <a:prstGeom prst="rect">
            <a:avLst/>
          </a:prstGeom>
        </p:spPr>
        <p:txBody>
          <a:bodyPr wrap="square" lIns="0" tIns="12700" rIns="0" bIns="0" rtlCol="0" vert="horz">
            <a:spAutoFit/>
          </a:bodyPr>
          <a:lstStyle/>
          <a:p>
            <a:pPr algn="ctr" marL="40005">
              <a:lnSpc>
                <a:spcPct val="100000"/>
              </a:lnSpc>
              <a:spcBef>
                <a:spcPts val="100"/>
              </a:spcBef>
            </a:pPr>
            <a:r>
              <a:rPr dirty="0" sz="1800" i="1">
                <a:latin typeface="Calibri"/>
                <a:cs typeface="Calibri"/>
              </a:rPr>
              <a:t>Bifidobacterium</a:t>
            </a:r>
            <a:r>
              <a:rPr dirty="0" sz="1800" spc="-45" i="1">
                <a:latin typeface="Calibri"/>
                <a:cs typeface="Calibri"/>
              </a:rPr>
              <a:t> </a:t>
            </a:r>
            <a:r>
              <a:rPr dirty="0" sz="1800" i="1">
                <a:latin typeface="Calibri"/>
                <a:cs typeface="Calibri"/>
              </a:rPr>
              <a:t>longum</a:t>
            </a:r>
            <a:r>
              <a:rPr dirty="0" sz="1800" spc="-45" i="1">
                <a:latin typeface="Calibri"/>
                <a:cs typeface="Calibri"/>
              </a:rPr>
              <a:t> </a:t>
            </a:r>
            <a:r>
              <a:rPr dirty="0" sz="1800" spc="-20" i="1">
                <a:latin typeface="Calibri"/>
                <a:cs typeface="Calibri"/>
              </a:rPr>
              <a:t>N</a:t>
            </a:r>
            <a:r>
              <a:rPr dirty="0" sz="1800" spc="-20">
                <a:latin typeface="Calibri"/>
                <a:cs typeface="Calibri"/>
              </a:rPr>
              <a:t>-</a:t>
            </a:r>
            <a:r>
              <a:rPr dirty="0" sz="1800" spc="-10">
                <a:latin typeface="Calibri"/>
                <a:cs typeface="Calibri"/>
              </a:rPr>
              <a:t>acetylhexosamine</a:t>
            </a:r>
            <a:r>
              <a:rPr dirty="0" sz="1800" spc="-40">
                <a:latin typeface="Calibri"/>
                <a:cs typeface="Calibri"/>
              </a:rPr>
              <a:t> </a:t>
            </a:r>
            <a:r>
              <a:rPr dirty="0" sz="1800" spc="-10">
                <a:latin typeface="Calibri"/>
                <a:cs typeface="Calibri"/>
              </a:rPr>
              <a:t>1-kinase</a:t>
            </a:r>
            <a:endParaRPr sz="1800">
              <a:latin typeface="Calibri"/>
              <a:cs typeface="Calibri"/>
            </a:endParaRPr>
          </a:p>
          <a:p>
            <a:pPr algn="ctr">
              <a:lnSpc>
                <a:spcPct val="100000"/>
              </a:lnSpc>
              <a:spcBef>
                <a:spcPts val="1460"/>
              </a:spcBef>
              <a:tabLst>
                <a:tab pos="2742565" algn="l"/>
                <a:tab pos="5622290" algn="l"/>
              </a:tabLst>
            </a:pPr>
            <a:r>
              <a:rPr dirty="0" sz="1800" spc="-20">
                <a:latin typeface="Calibri"/>
                <a:cs typeface="Calibri"/>
              </a:rPr>
              <a:t>Open</a:t>
            </a:r>
            <a:r>
              <a:rPr dirty="0" sz="1800">
                <a:latin typeface="Calibri"/>
                <a:cs typeface="Calibri"/>
              </a:rPr>
              <a:t>	</a:t>
            </a:r>
            <a:r>
              <a:rPr dirty="0" sz="1800" spc="-20">
                <a:latin typeface="Calibri"/>
                <a:cs typeface="Calibri"/>
              </a:rPr>
              <a:t>Close</a:t>
            </a:r>
            <a:r>
              <a:rPr dirty="0" sz="1800">
                <a:latin typeface="Calibri"/>
                <a:cs typeface="Calibri"/>
              </a:rPr>
              <a:t>	</a:t>
            </a:r>
            <a:r>
              <a:rPr dirty="0" sz="1800" spc="-10">
                <a:latin typeface="Calibri"/>
                <a:cs typeface="Calibri"/>
              </a:rPr>
              <a:t>Closed</a:t>
            </a:r>
            <a:endParaRPr sz="1800">
              <a:latin typeface="Calibri"/>
              <a:cs typeface="Calibri"/>
            </a:endParaRPr>
          </a:p>
        </p:txBody>
      </p:sp>
      <p:sp>
        <p:nvSpPr>
          <p:cNvPr id="5" name="object 5" descr=""/>
          <p:cNvSpPr txBox="1"/>
          <p:nvPr/>
        </p:nvSpPr>
        <p:spPr>
          <a:xfrm>
            <a:off x="3372815" y="4236211"/>
            <a:ext cx="2493645"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游ゴシック"/>
                <a:cs typeface="游ゴシック"/>
              </a:rPr>
              <a:t>結晶構造</a:t>
            </a:r>
            <a:r>
              <a:rPr dirty="0" sz="1800" spc="-10">
                <a:latin typeface="Calibri"/>
                <a:cs typeface="Calibri"/>
              </a:rPr>
              <a:t>: +</a:t>
            </a:r>
            <a:r>
              <a:rPr dirty="0" sz="1800">
                <a:latin typeface="Calibri"/>
                <a:cs typeface="Calibri"/>
              </a:rPr>
              <a:t>GlcNAc</a:t>
            </a:r>
            <a:r>
              <a:rPr dirty="0" sz="1800" spc="-20">
                <a:latin typeface="Calibri"/>
                <a:cs typeface="Calibri"/>
              </a:rPr>
              <a:t> (</a:t>
            </a:r>
            <a:r>
              <a:rPr dirty="0" sz="1800" spc="-10">
                <a:latin typeface="Calibri"/>
                <a:cs typeface="Calibri"/>
              </a:rPr>
              <a:t>4OCJ)</a:t>
            </a:r>
            <a:endParaRPr sz="1800">
              <a:latin typeface="Calibri"/>
              <a:cs typeface="Calibri"/>
            </a:endParaRPr>
          </a:p>
        </p:txBody>
      </p:sp>
      <p:sp>
        <p:nvSpPr>
          <p:cNvPr id="6" name="object 6" descr=""/>
          <p:cNvSpPr txBox="1"/>
          <p:nvPr/>
        </p:nvSpPr>
        <p:spPr>
          <a:xfrm>
            <a:off x="6648450" y="4236211"/>
            <a:ext cx="1292225" cy="299720"/>
          </a:xfrm>
          <a:prstGeom prst="rect">
            <a:avLst/>
          </a:prstGeom>
        </p:spPr>
        <p:txBody>
          <a:bodyPr wrap="square" lIns="0" tIns="12700" rIns="0" bIns="0" rtlCol="0" vert="horz">
            <a:spAutoFit/>
          </a:bodyPr>
          <a:lstStyle/>
          <a:p>
            <a:pPr marL="12700">
              <a:lnSpc>
                <a:spcPct val="100000"/>
              </a:lnSpc>
              <a:spcBef>
                <a:spcPts val="100"/>
              </a:spcBef>
            </a:pPr>
            <a:r>
              <a:rPr dirty="0" sz="1800" spc="-10">
                <a:latin typeface="Calibri"/>
                <a:cs typeface="Calibri"/>
              </a:rPr>
              <a:t>AF2</a:t>
            </a:r>
            <a:r>
              <a:rPr dirty="0" sz="1800" spc="-15">
                <a:latin typeface="游ゴシック"/>
                <a:cs typeface="游ゴシック"/>
              </a:rPr>
              <a:t>予測構造</a:t>
            </a:r>
            <a:endParaRPr sz="1800">
              <a:latin typeface="游ゴシック"/>
              <a:cs typeface="游ゴシック"/>
            </a:endParaRPr>
          </a:p>
        </p:txBody>
      </p:sp>
      <p:sp>
        <p:nvSpPr>
          <p:cNvPr id="7" name="object 7" descr=""/>
          <p:cNvSpPr txBox="1"/>
          <p:nvPr/>
        </p:nvSpPr>
        <p:spPr>
          <a:xfrm>
            <a:off x="6025248" y="4957711"/>
            <a:ext cx="2745740" cy="369570"/>
          </a:xfrm>
          <a:prstGeom prst="rect">
            <a:avLst/>
          </a:prstGeom>
          <a:ln w="9525">
            <a:solidFill>
              <a:srgbClr val="FF0000"/>
            </a:solidFill>
          </a:ln>
        </p:spPr>
        <p:txBody>
          <a:bodyPr wrap="square" lIns="0" tIns="31750" rIns="0" bIns="0" rtlCol="0" vert="horz">
            <a:spAutoFit/>
          </a:bodyPr>
          <a:lstStyle/>
          <a:p>
            <a:pPr marL="491490">
              <a:lnSpc>
                <a:spcPct val="100000"/>
              </a:lnSpc>
              <a:spcBef>
                <a:spcPts val="250"/>
              </a:spcBef>
            </a:pPr>
            <a:r>
              <a:rPr dirty="0" sz="1800" spc="-10">
                <a:latin typeface="Calibri"/>
                <a:cs typeface="Calibri"/>
              </a:rPr>
              <a:t>Closed</a:t>
            </a:r>
            <a:r>
              <a:rPr dirty="0" sz="1800" spc="-10">
                <a:latin typeface="游ゴシック"/>
                <a:cs typeface="游ゴシック"/>
              </a:rPr>
              <a:t>構造を予測</a:t>
            </a:r>
            <a:endParaRPr sz="1800">
              <a:latin typeface="游ゴシック"/>
              <a:cs typeface="游ゴシック"/>
            </a:endParaRPr>
          </a:p>
        </p:txBody>
      </p:sp>
      <p:pic>
        <p:nvPicPr>
          <p:cNvPr id="8" name="object 8" descr=""/>
          <p:cNvPicPr/>
          <p:nvPr/>
        </p:nvPicPr>
        <p:blipFill>
          <a:blip r:embed="rId2" cstate="print"/>
          <a:stretch>
            <a:fillRect/>
          </a:stretch>
        </p:blipFill>
        <p:spPr>
          <a:xfrm>
            <a:off x="1392429" y="4833209"/>
            <a:ext cx="2048002" cy="1911908"/>
          </a:xfrm>
          <a:prstGeom prst="rect">
            <a:avLst/>
          </a:prstGeom>
        </p:spPr>
      </p:pic>
      <p:pic>
        <p:nvPicPr>
          <p:cNvPr id="9" name="object 9" descr=""/>
          <p:cNvPicPr/>
          <p:nvPr/>
        </p:nvPicPr>
        <p:blipFill>
          <a:blip r:embed="rId3" cstate="print"/>
          <a:stretch>
            <a:fillRect/>
          </a:stretch>
        </p:blipFill>
        <p:spPr>
          <a:xfrm>
            <a:off x="806072" y="2030666"/>
            <a:ext cx="2306320" cy="2052320"/>
          </a:xfrm>
          <a:prstGeom prst="rect">
            <a:avLst/>
          </a:prstGeom>
        </p:spPr>
      </p:pic>
      <p:pic>
        <p:nvPicPr>
          <p:cNvPr id="10" name="object 10" descr=""/>
          <p:cNvPicPr/>
          <p:nvPr/>
        </p:nvPicPr>
        <p:blipFill>
          <a:blip r:embed="rId4" cstate="print"/>
          <a:stretch>
            <a:fillRect/>
          </a:stretch>
        </p:blipFill>
        <p:spPr>
          <a:xfrm>
            <a:off x="3294075" y="2106866"/>
            <a:ext cx="2214879" cy="1976120"/>
          </a:xfrm>
          <a:prstGeom prst="rect">
            <a:avLst/>
          </a:prstGeom>
        </p:spPr>
      </p:pic>
      <p:pic>
        <p:nvPicPr>
          <p:cNvPr id="11" name="object 11" descr=""/>
          <p:cNvPicPr/>
          <p:nvPr/>
        </p:nvPicPr>
        <p:blipFill>
          <a:blip r:embed="rId5" cstate="print"/>
          <a:stretch>
            <a:fillRect/>
          </a:stretch>
        </p:blipFill>
        <p:spPr>
          <a:xfrm>
            <a:off x="6204356" y="1984946"/>
            <a:ext cx="2194560" cy="20980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82804" rIns="0" bIns="0" rtlCol="0" vert="horz">
            <a:spAutoFit/>
          </a:bodyPr>
          <a:lstStyle/>
          <a:p>
            <a:pPr marL="198755">
              <a:lnSpc>
                <a:spcPct val="100000"/>
              </a:lnSpc>
              <a:spcBef>
                <a:spcPts val="100"/>
              </a:spcBef>
            </a:pPr>
            <a:r>
              <a:rPr dirty="0" spc="-15"/>
              <a:t>ドメインが⼤きく動く場合 </a:t>
            </a:r>
            <a:r>
              <a:rPr dirty="0" spc="-10">
                <a:latin typeface="Calibri Light"/>
                <a:cs typeface="Calibri Light"/>
              </a:rPr>
              <a:t>(</a:t>
            </a:r>
            <a:r>
              <a:rPr dirty="0"/>
              <a:t>糖キナーゼその</a:t>
            </a:r>
            <a:r>
              <a:rPr dirty="0" spc="-25">
                <a:latin typeface="Calibri Light"/>
                <a:cs typeface="Calibri Light"/>
              </a:rPr>
              <a:t>2)</a:t>
            </a:r>
          </a:p>
        </p:txBody>
      </p:sp>
      <p:pic>
        <p:nvPicPr>
          <p:cNvPr id="3" name="object 3" descr=""/>
          <p:cNvPicPr/>
          <p:nvPr/>
        </p:nvPicPr>
        <p:blipFill>
          <a:blip r:embed="rId2" cstate="print"/>
          <a:stretch>
            <a:fillRect/>
          </a:stretch>
        </p:blipFill>
        <p:spPr>
          <a:xfrm>
            <a:off x="628650" y="1993087"/>
            <a:ext cx="2663190" cy="2143124"/>
          </a:xfrm>
          <a:prstGeom prst="rect">
            <a:avLst/>
          </a:prstGeom>
        </p:spPr>
      </p:pic>
      <p:pic>
        <p:nvPicPr>
          <p:cNvPr id="4" name="object 4" descr=""/>
          <p:cNvPicPr/>
          <p:nvPr/>
        </p:nvPicPr>
        <p:blipFill>
          <a:blip r:embed="rId3" cstate="print"/>
          <a:stretch>
            <a:fillRect/>
          </a:stretch>
        </p:blipFill>
        <p:spPr>
          <a:xfrm>
            <a:off x="3430638" y="2038807"/>
            <a:ext cx="2434590" cy="2097405"/>
          </a:xfrm>
          <a:prstGeom prst="rect">
            <a:avLst/>
          </a:prstGeom>
        </p:spPr>
      </p:pic>
      <p:pic>
        <p:nvPicPr>
          <p:cNvPr id="5" name="object 5" descr=""/>
          <p:cNvPicPr/>
          <p:nvPr/>
        </p:nvPicPr>
        <p:blipFill>
          <a:blip r:embed="rId4" cstate="print"/>
          <a:stretch>
            <a:fillRect/>
          </a:stretch>
        </p:blipFill>
        <p:spPr>
          <a:xfrm>
            <a:off x="5949162" y="2038807"/>
            <a:ext cx="2646045" cy="2137410"/>
          </a:xfrm>
          <a:prstGeom prst="rect">
            <a:avLst/>
          </a:prstGeom>
        </p:spPr>
      </p:pic>
      <p:sp>
        <p:nvSpPr>
          <p:cNvPr id="6" name="object 6" descr=""/>
          <p:cNvSpPr txBox="1"/>
          <p:nvPr/>
        </p:nvSpPr>
        <p:spPr>
          <a:xfrm>
            <a:off x="944369" y="4236211"/>
            <a:ext cx="210947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游ゴシック"/>
                <a:cs typeface="游ゴシック"/>
              </a:rPr>
              <a:t>結晶構造</a:t>
            </a:r>
            <a:r>
              <a:rPr dirty="0" sz="1800" spc="-5">
                <a:latin typeface="Calibri"/>
                <a:cs typeface="Calibri"/>
              </a:rPr>
              <a:t>: </a:t>
            </a:r>
            <a:r>
              <a:rPr dirty="0" sz="1800">
                <a:latin typeface="Calibri"/>
                <a:cs typeface="Calibri"/>
              </a:rPr>
              <a:t>Apo</a:t>
            </a:r>
            <a:r>
              <a:rPr dirty="0" sz="1800" spc="-10">
                <a:latin typeface="Calibri"/>
                <a:cs typeface="Calibri"/>
              </a:rPr>
              <a:t> (2E2N)</a:t>
            </a:r>
            <a:endParaRPr sz="1800">
              <a:latin typeface="Calibri"/>
              <a:cs typeface="Calibri"/>
            </a:endParaRPr>
          </a:p>
        </p:txBody>
      </p:sp>
      <p:sp>
        <p:nvSpPr>
          <p:cNvPr id="7" name="object 7" descr=""/>
          <p:cNvSpPr txBox="1"/>
          <p:nvPr/>
        </p:nvSpPr>
        <p:spPr>
          <a:xfrm>
            <a:off x="1393050" y="1090676"/>
            <a:ext cx="5786755" cy="760095"/>
          </a:xfrm>
          <a:prstGeom prst="rect">
            <a:avLst/>
          </a:prstGeom>
        </p:spPr>
        <p:txBody>
          <a:bodyPr wrap="square" lIns="0" tIns="12700" rIns="0" bIns="0" rtlCol="0" vert="horz">
            <a:spAutoFit/>
          </a:bodyPr>
          <a:lstStyle/>
          <a:p>
            <a:pPr algn="ctr" marL="523240">
              <a:lnSpc>
                <a:spcPct val="100000"/>
              </a:lnSpc>
              <a:spcBef>
                <a:spcPts val="100"/>
              </a:spcBef>
            </a:pPr>
            <a:r>
              <a:rPr dirty="0" sz="1800" i="1">
                <a:latin typeface="Calibri"/>
                <a:cs typeface="Calibri"/>
              </a:rPr>
              <a:t>Sulfolobus</a:t>
            </a:r>
            <a:r>
              <a:rPr dirty="0" sz="1800" spc="-50" i="1">
                <a:latin typeface="Calibri"/>
                <a:cs typeface="Calibri"/>
              </a:rPr>
              <a:t> </a:t>
            </a:r>
            <a:r>
              <a:rPr dirty="0" sz="1800" spc="-10" i="1">
                <a:latin typeface="Calibri"/>
                <a:cs typeface="Calibri"/>
              </a:rPr>
              <a:t>tokodaii</a:t>
            </a:r>
            <a:r>
              <a:rPr dirty="0" sz="1800" spc="-60" i="1">
                <a:latin typeface="Calibri"/>
                <a:cs typeface="Calibri"/>
              </a:rPr>
              <a:t> </a:t>
            </a:r>
            <a:r>
              <a:rPr dirty="0" sz="1800" spc="-10">
                <a:latin typeface="Calibri"/>
                <a:cs typeface="Calibri"/>
              </a:rPr>
              <a:t>Hexokinase</a:t>
            </a:r>
            <a:endParaRPr sz="1800">
              <a:latin typeface="Calibri"/>
              <a:cs typeface="Calibri"/>
            </a:endParaRPr>
          </a:p>
          <a:p>
            <a:pPr marL="12700">
              <a:lnSpc>
                <a:spcPct val="100000"/>
              </a:lnSpc>
              <a:spcBef>
                <a:spcPts val="1460"/>
              </a:spcBef>
              <a:tabLst>
                <a:tab pos="2755265" algn="l"/>
                <a:tab pos="5267960" algn="l"/>
              </a:tabLst>
            </a:pPr>
            <a:r>
              <a:rPr dirty="0" sz="1800" spc="-20">
                <a:latin typeface="Calibri"/>
                <a:cs typeface="Calibri"/>
              </a:rPr>
              <a:t>Open</a:t>
            </a:r>
            <a:r>
              <a:rPr dirty="0" sz="1800">
                <a:latin typeface="Calibri"/>
                <a:cs typeface="Calibri"/>
              </a:rPr>
              <a:t>	</a:t>
            </a:r>
            <a:r>
              <a:rPr dirty="0" sz="1800" spc="-20">
                <a:latin typeface="Calibri"/>
                <a:cs typeface="Calibri"/>
              </a:rPr>
              <a:t>Close</a:t>
            </a:r>
            <a:r>
              <a:rPr dirty="0" sz="1800">
                <a:latin typeface="Calibri"/>
                <a:cs typeface="Calibri"/>
              </a:rPr>
              <a:t>	</a:t>
            </a:r>
            <a:r>
              <a:rPr dirty="0" sz="1800" spc="-20">
                <a:latin typeface="Calibri"/>
                <a:cs typeface="Calibri"/>
              </a:rPr>
              <a:t>Open</a:t>
            </a:r>
            <a:endParaRPr sz="1800">
              <a:latin typeface="Calibri"/>
              <a:cs typeface="Calibri"/>
            </a:endParaRPr>
          </a:p>
        </p:txBody>
      </p:sp>
      <p:sp>
        <p:nvSpPr>
          <p:cNvPr id="8" name="object 8" descr=""/>
          <p:cNvSpPr txBox="1"/>
          <p:nvPr/>
        </p:nvSpPr>
        <p:spPr>
          <a:xfrm>
            <a:off x="3572014" y="4236211"/>
            <a:ext cx="255397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游ゴシック"/>
                <a:cs typeface="游ゴシック"/>
              </a:rPr>
              <a:t>結晶構造</a:t>
            </a:r>
            <a:r>
              <a:rPr dirty="0" sz="1800" spc="-20">
                <a:latin typeface="Calibri"/>
                <a:cs typeface="Calibri"/>
              </a:rPr>
              <a:t>: </a:t>
            </a:r>
            <a:r>
              <a:rPr dirty="0" sz="1800">
                <a:latin typeface="Calibri"/>
                <a:cs typeface="Calibri"/>
              </a:rPr>
              <a:t>Complex</a:t>
            </a:r>
            <a:r>
              <a:rPr dirty="0" sz="1800" spc="-30">
                <a:latin typeface="Calibri"/>
                <a:cs typeface="Calibri"/>
              </a:rPr>
              <a:t> (</a:t>
            </a:r>
            <a:r>
              <a:rPr dirty="0" sz="1800" spc="-10">
                <a:latin typeface="Calibri"/>
                <a:cs typeface="Calibri"/>
              </a:rPr>
              <a:t>2E2Q)</a:t>
            </a:r>
            <a:endParaRPr sz="1800">
              <a:latin typeface="Calibri"/>
              <a:cs typeface="Calibri"/>
            </a:endParaRPr>
          </a:p>
        </p:txBody>
      </p:sp>
      <p:sp>
        <p:nvSpPr>
          <p:cNvPr id="9" name="object 9" descr=""/>
          <p:cNvSpPr txBox="1"/>
          <p:nvPr/>
        </p:nvSpPr>
        <p:spPr>
          <a:xfrm>
            <a:off x="6648450" y="4236211"/>
            <a:ext cx="1292225" cy="299720"/>
          </a:xfrm>
          <a:prstGeom prst="rect">
            <a:avLst/>
          </a:prstGeom>
        </p:spPr>
        <p:txBody>
          <a:bodyPr wrap="square" lIns="0" tIns="12700" rIns="0" bIns="0" rtlCol="0" vert="horz">
            <a:spAutoFit/>
          </a:bodyPr>
          <a:lstStyle/>
          <a:p>
            <a:pPr marL="12700">
              <a:lnSpc>
                <a:spcPct val="100000"/>
              </a:lnSpc>
              <a:spcBef>
                <a:spcPts val="100"/>
              </a:spcBef>
            </a:pPr>
            <a:r>
              <a:rPr dirty="0" sz="1800" spc="-10">
                <a:latin typeface="Calibri"/>
                <a:cs typeface="Calibri"/>
              </a:rPr>
              <a:t>AF2</a:t>
            </a:r>
            <a:r>
              <a:rPr dirty="0" sz="1800" spc="-15">
                <a:latin typeface="游ゴシック"/>
                <a:cs typeface="游ゴシック"/>
              </a:rPr>
              <a:t>予測構造</a:t>
            </a:r>
            <a:endParaRPr sz="1800">
              <a:latin typeface="游ゴシック"/>
              <a:cs typeface="游ゴシック"/>
            </a:endParaRPr>
          </a:p>
        </p:txBody>
      </p:sp>
      <p:pic>
        <p:nvPicPr>
          <p:cNvPr id="10" name="object 10" descr=""/>
          <p:cNvPicPr/>
          <p:nvPr/>
        </p:nvPicPr>
        <p:blipFill>
          <a:blip r:embed="rId5" cstate="print"/>
          <a:stretch>
            <a:fillRect/>
          </a:stretch>
        </p:blipFill>
        <p:spPr>
          <a:xfrm>
            <a:off x="1474076" y="4736846"/>
            <a:ext cx="2412707" cy="1809534"/>
          </a:xfrm>
          <a:prstGeom prst="rect">
            <a:avLst/>
          </a:prstGeom>
        </p:spPr>
      </p:pic>
      <p:sp>
        <p:nvSpPr>
          <p:cNvPr id="11" name="object 11" descr=""/>
          <p:cNvSpPr txBox="1"/>
          <p:nvPr/>
        </p:nvSpPr>
        <p:spPr>
          <a:xfrm>
            <a:off x="5257215" y="4988039"/>
            <a:ext cx="2893060" cy="369570"/>
          </a:xfrm>
          <a:prstGeom prst="rect">
            <a:avLst/>
          </a:prstGeom>
          <a:ln w="9525">
            <a:solidFill>
              <a:srgbClr val="FF0000"/>
            </a:solidFill>
          </a:ln>
        </p:spPr>
        <p:txBody>
          <a:bodyPr wrap="square" lIns="0" tIns="31750" rIns="0" bIns="0" rtlCol="0" vert="horz">
            <a:spAutoFit/>
          </a:bodyPr>
          <a:lstStyle/>
          <a:p>
            <a:pPr marL="278765">
              <a:lnSpc>
                <a:spcPct val="100000"/>
              </a:lnSpc>
              <a:spcBef>
                <a:spcPts val="250"/>
              </a:spcBef>
            </a:pPr>
            <a:r>
              <a:rPr dirty="0" sz="1800">
                <a:latin typeface="游ゴシック"/>
                <a:cs typeface="游ゴシック"/>
              </a:rPr>
              <a:t>今度は</a:t>
            </a:r>
            <a:r>
              <a:rPr dirty="0" sz="1800" spc="-10">
                <a:latin typeface="Calibri"/>
                <a:cs typeface="Calibri"/>
              </a:rPr>
              <a:t>Open</a:t>
            </a:r>
            <a:r>
              <a:rPr dirty="0" sz="1800" spc="-10">
                <a:latin typeface="游ゴシック"/>
                <a:cs typeface="游ゴシック"/>
              </a:rPr>
              <a:t>構造を予測</a:t>
            </a:r>
            <a:endParaRPr sz="1800">
              <a:latin typeface="游ゴシック"/>
              <a:cs typeface="游ゴシック"/>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1479386" y="4389437"/>
            <a:ext cx="2829302" cy="2194277"/>
          </a:xfrm>
          <a:prstGeom prst="rect">
            <a:avLst/>
          </a:prstGeom>
        </p:spPr>
      </p:pic>
      <p:pic>
        <p:nvPicPr>
          <p:cNvPr id="3" name="object 3" descr=""/>
          <p:cNvPicPr/>
          <p:nvPr/>
        </p:nvPicPr>
        <p:blipFill>
          <a:blip r:embed="rId3" cstate="print"/>
          <a:stretch>
            <a:fillRect/>
          </a:stretch>
        </p:blipFill>
        <p:spPr>
          <a:xfrm>
            <a:off x="6091682" y="1855165"/>
            <a:ext cx="2844800" cy="2382519"/>
          </a:xfrm>
          <a:prstGeom prst="rect">
            <a:avLst/>
          </a:prstGeom>
        </p:spPr>
      </p:pic>
      <p:grpSp>
        <p:nvGrpSpPr>
          <p:cNvPr id="4" name="object 4" descr=""/>
          <p:cNvGrpSpPr/>
          <p:nvPr/>
        </p:nvGrpSpPr>
        <p:grpSpPr>
          <a:xfrm>
            <a:off x="600826" y="1855165"/>
            <a:ext cx="5379720" cy="2410460"/>
            <a:chOff x="600826" y="1855165"/>
            <a:chExt cx="5379720" cy="2410460"/>
          </a:xfrm>
        </p:grpSpPr>
        <p:pic>
          <p:nvPicPr>
            <p:cNvPr id="5" name="object 5" descr=""/>
            <p:cNvPicPr/>
            <p:nvPr/>
          </p:nvPicPr>
          <p:blipFill>
            <a:blip r:embed="rId4" cstate="print"/>
            <a:stretch>
              <a:fillRect/>
            </a:stretch>
          </p:blipFill>
          <p:spPr>
            <a:xfrm>
              <a:off x="3135693" y="1882559"/>
              <a:ext cx="2844799" cy="2382520"/>
            </a:xfrm>
            <a:prstGeom prst="rect">
              <a:avLst/>
            </a:prstGeom>
          </p:spPr>
        </p:pic>
        <p:pic>
          <p:nvPicPr>
            <p:cNvPr id="6" name="object 6" descr=""/>
            <p:cNvPicPr/>
            <p:nvPr/>
          </p:nvPicPr>
          <p:blipFill>
            <a:blip r:embed="rId5" cstate="print"/>
            <a:stretch>
              <a:fillRect/>
            </a:stretch>
          </p:blipFill>
          <p:spPr>
            <a:xfrm>
              <a:off x="600826" y="1855165"/>
              <a:ext cx="2844799" cy="2382519"/>
            </a:xfrm>
            <a:prstGeom prst="rect">
              <a:avLst/>
            </a:prstGeom>
          </p:spPr>
        </p:pic>
      </p:grpSp>
      <p:sp>
        <p:nvSpPr>
          <p:cNvPr id="7" name="object 7"/>
          <p:cNvSpPr txBox="1">
            <a:spLocks noGrp="1"/>
          </p:cNvSpPr>
          <p:nvPr>
            <p:ph type="title"/>
          </p:nvPr>
        </p:nvSpPr>
        <p:spPr>
          <a:prstGeom prst="rect"/>
        </p:spPr>
        <p:txBody>
          <a:bodyPr wrap="square" lIns="0" tIns="201676" rIns="0" bIns="0" rtlCol="0" vert="horz">
            <a:spAutoFit/>
          </a:bodyPr>
          <a:lstStyle/>
          <a:p>
            <a:pPr marL="563880">
              <a:lnSpc>
                <a:spcPct val="100000"/>
              </a:lnSpc>
              <a:spcBef>
                <a:spcPts val="100"/>
              </a:spcBef>
            </a:pPr>
            <a:r>
              <a:rPr dirty="0" spc="-20"/>
              <a:t>タンパク質全体が動く場合 </a:t>
            </a:r>
            <a:r>
              <a:rPr dirty="0">
                <a:latin typeface="Calibri Light"/>
                <a:cs typeface="Calibri Light"/>
              </a:rPr>
              <a:t>(P450</a:t>
            </a:r>
            <a:r>
              <a:rPr dirty="0" spc="-35">
                <a:latin typeface="Calibri Light"/>
                <a:cs typeface="Calibri Light"/>
              </a:rPr>
              <a:t> </a:t>
            </a:r>
            <a:r>
              <a:rPr dirty="0"/>
              <a:t>その</a:t>
            </a:r>
            <a:r>
              <a:rPr dirty="0" spc="-25">
                <a:latin typeface="Calibri Light"/>
                <a:cs typeface="Calibri Light"/>
              </a:rPr>
              <a:t>1)</a:t>
            </a:r>
          </a:p>
        </p:txBody>
      </p:sp>
      <p:sp>
        <p:nvSpPr>
          <p:cNvPr id="8" name="object 8" descr=""/>
          <p:cNvSpPr txBox="1"/>
          <p:nvPr/>
        </p:nvSpPr>
        <p:spPr>
          <a:xfrm>
            <a:off x="944369" y="3967988"/>
            <a:ext cx="20701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游ゴシック"/>
                <a:cs typeface="游ゴシック"/>
              </a:rPr>
              <a:t>結晶構造</a:t>
            </a:r>
            <a:r>
              <a:rPr dirty="0" sz="1800" spc="-5">
                <a:latin typeface="Calibri"/>
                <a:cs typeface="Calibri"/>
              </a:rPr>
              <a:t>: </a:t>
            </a:r>
            <a:r>
              <a:rPr dirty="0" sz="1800">
                <a:latin typeface="Calibri"/>
                <a:cs typeface="Calibri"/>
              </a:rPr>
              <a:t>Apo</a:t>
            </a:r>
            <a:r>
              <a:rPr dirty="0" sz="1800" spc="-10">
                <a:latin typeface="Calibri"/>
                <a:cs typeface="Calibri"/>
              </a:rPr>
              <a:t> (1CL6)</a:t>
            </a:r>
            <a:endParaRPr sz="1800">
              <a:latin typeface="Calibri"/>
              <a:cs typeface="Calibri"/>
            </a:endParaRPr>
          </a:p>
        </p:txBody>
      </p:sp>
      <p:sp>
        <p:nvSpPr>
          <p:cNvPr id="9" name="object 9" descr=""/>
          <p:cNvSpPr txBox="1"/>
          <p:nvPr/>
        </p:nvSpPr>
        <p:spPr>
          <a:xfrm>
            <a:off x="3572014" y="3967988"/>
            <a:ext cx="2577465"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游ゴシック"/>
                <a:cs typeface="游ゴシック"/>
              </a:rPr>
              <a:t>結晶構造</a:t>
            </a:r>
            <a:r>
              <a:rPr dirty="0" sz="1800" spc="-20">
                <a:latin typeface="Calibri"/>
                <a:cs typeface="Calibri"/>
              </a:rPr>
              <a:t>: </a:t>
            </a:r>
            <a:r>
              <a:rPr dirty="0" sz="1800">
                <a:latin typeface="Calibri"/>
                <a:cs typeface="Calibri"/>
              </a:rPr>
              <a:t>Complex</a:t>
            </a:r>
            <a:r>
              <a:rPr dirty="0" sz="1800" spc="-30">
                <a:latin typeface="Calibri"/>
                <a:cs typeface="Calibri"/>
              </a:rPr>
              <a:t> (</a:t>
            </a:r>
            <a:r>
              <a:rPr dirty="0" sz="1800" spc="-10">
                <a:latin typeface="Calibri"/>
                <a:cs typeface="Calibri"/>
              </a:rPr>
              <a:t>1XQD)</a:t>
            </a:r>
            <a:endParaRPr sz="1800">
              <a:latin typeface="Calibri"/>
              <a:cs typeface="Calibri"/>
            </a:endParaRPr>
          </a:p>
        </p:txBody>
      </p:sp>
      <p:sp>
        <p:nvSpPr>
          <p:cNvPr id="10" name="object 10" descr=""/>
          <p:cNvSpPr txBox="1"/>
          <p:nvPr/>
        </p:nvSpPr>
        <p:spPr>
          <a:xfrm>
            <a:off x="6930783" y="3967988"/>
            <a:ext cx="1292225" cy="299720"/>
          </a:xfrm>
          <a:prstGeom prst="rect">
            <a:avLst/>
          </a:prstGeom>
        </p:spPr>
        <p:txBody>
          <a:bodyPr wrap="square" lIns="0" tIns="12700" rIns="0" bIns="0" rtlCol="0" vert="horz">
            <a:spAutoFit/>
          </a:bodyPr>
          <a:lstStyle/>
          <a:p>
            <a:pPr marL="12700">
              <a:lnSpc>
                <a:spcPct val="100000"/>
              </a:lnSpc>
              <a:spcBef>
                <a:spcPts val="100"/>
              </a:spcBef>
            </a:pPr>
            <a:r>
              <a:rPr dirty="0" sz="1800" spc="-10">
                <a:latin typeface="Calibri"/>
                <a:cs typeface="Calibri"/>
              </a:rPr>
              <a:t>AF2</a:t>
            </a:r>
            <a:r>
              <a:rPr dirty="0" sz="1800" spc="-15">
                <a:latin typeface="游ゴシック"/>
                <a:cs typeface="游ゴシック"/>
              </a:rPr>
              <a:t>予測構造</a:t>
            </a:r>
            <a:endParaRPr sz="1800">
              <a:latin typeface="游ゴシック"/>
              <a:cs typeface="游ゴシック"/>
            </a:endParaRPr>
          </a:p>
        </p:txBody>
      </p:sp>
      <p:sp>
        <p:nvSpPr>
          <p:cNvPr id="11" name="object 11" descr=""/>
          <p:cNvSpPr txBox="1"/>
          <p:nvPr/>
        </p:nvSpPr>
        <p:spPr>
          <a:xfrm>
            <a:off x="1631442" y="1066291"/>
            <a:ext cx="6156960" cy="873125"/>
          </a:xfrm>
          <a:prstGeom prst="rect">
            <a:avLst/>
          </a:prstGeom>
        </p:spPr>
        <p:txBody>
          <a:bodyPr wrap="square" lIns="0" tIns="12700" rIns="0" bIns="0" rtlCol="0" vert="horz">
            <a:spAutoFit/>
          </a:bodyPr>
          <a:lstStyle/>
          <a:p>
            <a:pPr algn="ctr" marR="276860">
              <a:lnSpc>
                <a:spcPct val="100000"/>
              </a:lnSpc>
              <a:spcBef>
                <a:spcPts val="100"/>
              </a:spcBef>
            </a:pPr>
            <a:r>
              <a:rPr dirty="0" sz="1800" spc="-10">
                <a:latin typeface="Calibri"/>
                <a:cs typeface="Calibri"/>
              </a:rPr>
              <a:t>P450nor</a:t>
            </a:r>
            <a:endParaRPr sz="1800">
              <a:latin typeface="Calibri"/>
              <a:cs typeface="Calibri"/>
            </a:endParaRPr>
          </a:p>
          <a:p>
            <a:pPr>
              <a:lnSpc>
                <a:spcPct val="100000"/>
              </a:lnSpc>
              <a:spcBef>
                <a:spcPts val="150"/>
              </a:spcBef>
            </a:pPr>
            <a:endParaRPr sz="1800">
              <a:latin typeface="Calibri"/>
              <a:cs typeface="Calibri"/>
            </a:endParaRPr>
          </a:p>
          <a:p>
            <a:pPr marL="12700">
              <a:lnSpc>
                <a:spcPct val="100000"/>
              </a:lnSpc>
              <a:spcBef>
                <a:spcPts val="5"/>
              </a:spcBef>
              <a:tabLst>
                <a:tab pos="2665730" algn="l"/>
                <a:tab pos="5637530" algn="l"/>
              </a:tabLst>
            </a:pPr>
            <a:r>
              <a:rPr dirty="0" sz="1800" spc="-20">
                <a:latin typeface="Calibri"/>
                <a:cs typeface="Calibri"/>
              </a:rPr>
              <a:t>Open</a:t>
            </a:r>
            <a:r>
              <a:rPr dirty="0" sz="1800">
                <a:latin typeface="Calibri"/>
                <a:cs typeface="Calibri"/>
              </a:rPr>
              <a:t>	</a:t>
            </a:r>
            <a:r>
              <a:rPr dirty="0" sz="1800" spc="-20">
                <a:latin typeface="Calibri"/>
                <a:cs typeface="Calibri"/>
              </a:rPr>
              <a:t>Close</a:t>
            </a:r>
            <a:r>
              <a:rPr dirty="0" sz="1800">
                <a:latin typeface="Calibri"/>
                <a:cs typeface="Calibri"/>
              </a:rPr>
              <a:t>	</a:t>
            </a:r>
            <a:r>
              <a:rPr dirty="0" sz="1800" spc="-20">
                <a:latin typeface="Calibri"/>
                <a:cs typeface="Calibri"/>
              </a:rPr>
              <a:t>Open</a:t>
            </a:r>
            <a:endParaRPr sz="1800">
              <a:latin typeface="Calibri"/>
              <a:cs typeface="Calibri"/>
            </a:endParaRPr>
          </a:p>
        </p:txBody>
      </p:sp>
      <p:sp>
        <p:nvSpPr>
          <p:cNvPr id="12" name="object 12" descr=""/>
          <p:cNvSpPr txBox="1"/>
          <p:nvPr/>
        </p:nvSpPr>
        <p:spPr>
          <a:xfrm>
            <a:off x="4082922" y="4921593"/>
            <a:ext cx="753745" cy="369570"/>
          </a:xfrm>
          <a:prstGeom prst="rect">
            <a:avLst/>
          </a:prstGeom>
          <a:ln w="9525">
            <a:solidFill>
              <a:srgbClr val="FF0000"/>
            </a:solidFill>
          </a:ln>
        </p:spPr>
        <p:txBody>
          <a:bodyPr wrap="square" lIns="0" tIns="34290" rIns="0" bIns="0" rtlCol="0" vert="horz">
            <a:spAutoFit/>
          </a:bodyPr>
          <a:lstStyle/>
          <a:p>
            <a:pPr marL="90805">
              <a:lnSpc>
                <a:spcPct val="100000"/>
              </a:lnSpc>
              <a:spcBef>
                <a:spcPts val="270"/>
              </a:spcBef>
            </a:pPr>
            <a:r>
              <a:rPr dirty="0" sz="1800" spc="-20">
                <a:latin typeface="Calibri"/>
                <a:cs typeface="Calibri"/>
              </a:rPr>
              <a:t>NADH</a:t>
            </a:r>
            <a:endParaRPr sz="1800">
              <a:latin typeface="Calibri"/>
              <a:cs typeface="Calibri"/>
            </a:endParaRPr>
          </a:p>
        </p:txBody>
      </p:sp>
      <p:sp>
        <p:nvSpPr>
          <p:cNvPr id="13" name="object 13" descr=""/>
          <p:cNvSpPr txBox="1"/>
          <p:nvPr/>
        </p:nvSpPr>
        <p:spPr>
          <a:xfrm>
            <a:off x="508035" y="4941874"/>
            <a:ext cx="744220" cy="369570"/>
          </a:xfrm>
          <a:prstGeom prst="rect">
            <a:avLst/>
          </a:prstGeom>
          <a:ln w="9525">
            <a:solidFill>
              <a:srgbClr val="FF0000"/>
            </a:solidFill>
          </a:ln>
        </p:spPr>
        <p:txBody>
          <a:bodyPr wrap="square" lIns="0" tIns="32384" rIns="0" bIns="0" rtlCol="0" vert="horz">
            <a:spAutoFit/>
          </a:bodyPr>
          <a:lstStyle/>
          <a:p>
            <a:pPr marL="91440">
              <a:lnSpc>
                <a:spcPct val="100000"/>
              </a:lnSpc>
              <a:spcBef>
                <a:spcPts val="254"/>
              </a:spcBef>
            </a:pPr>
            <a:r>
              <a:rPr dirty="0" sz="1800" spc="-20">
                <a:latin typeface="Calibri"/>
                <a:cs typeface="Calibri"/>
              </a:rPr>
              <a:t>Heme</a:t>
            </a:r>
            <a:endParaRPr sz="1800">
              <a:latin typeface="Calibri"/>
              <a:cs typeface="Calibri"/>
            </a:endParaRPr>
          </a:p>
        </p:txBody>
      </p:sp>
      <p:grpSp>
        <p:nvGrpSpPr>
          <p:cNvPr id="14" name="object 14" descr=""/>
          <p:cNvGrpSpPr/>
          <p:nvPr/>
        </p:nvGrpSpPr>
        <p:grpSpPr>
          <a:xfrm>
            <a:off x="1245800" y="5059616"/>
            <a:ext cx="2837180" cy="1010919"/>
            <a:chOff x="1245800" y="5059616"/>
            <a:chExt cx="2837180" cy="1010919"/>
          </a:xfrm>
        </p:grpSpPr>
        <p:sp>
          <p:nvSpPr>
            <p:cNvPr id="15" name="object 15" descr=""/>
            <p:cNvSpPr/>
            <p:nvPr/>
          </p:nvSpPr>
          <p:spPr>
            <a:xfrm>
              <a:off x="2514732" y="5550039"/>
              <a:ext cx="1017269" cy="513715"/>
            </a:xfrm>
            <a:custGeom>
              <a:avLst/>
              <a:gdLst/>
              <a:ahLst/>
              <a:cxnLst/>
              <a:rect l="l" t="t" r="r" b="b"/>
              <a:pathLst>
                <a:path w="1017270" h="513714">
                  <a:moveTo>
                    <a:pt x="508342" y="0"/>
                  </a:moveTo>
                  <a:lnTo>
                    <a:pt x="572107" y="2001"/>
                  </a:lnTo>
                  <a:lnTo>
                    <a:pt x="633508" y="7844"/>
                  </a:lnTo>
                  <a:lnTo>
                    <a:pt x="692070" y="17289"/>
                  </a:lnTo>
                  <a:lnTo>
                    <a:pt x="747314" y="30094"/>
                  </a:lnTo>
                  <a:lnTo>
                    <a:pt x="798767" y="46019"/>
                  </a:lnTo>
                  <a:lnTo>
                    <a:pt x="845950" y="64824"/>
                  </a:lnTo>
                  <a:lnTo>
                    <a:pt x="888387" y="86267"/>
                  </a:lnTo>
                  <a:lnTo>
                    <a:pt x="925603" y="110108"/>
                  </a:lnTo>
                  <a:lnTo>
                    <a:pt x="957120" y="136105"/>
                  </a:lnTo>
                  <a:lnTo>
                    <a:pt x="1001155" y="193610"/>
                  </a:lnTo>
                  <a:lnTo>
                    <a:pt x="1016680" y="256854"/>
                  </a:lnTo>
                  <a:lnTo>
                    <a:pt x="1012719" y="289073"/>
                  </a:lnTo>
                  <a:lnTo>
                    <a:pt x="982463" y="349688"/>
                  </a:lnTo>
                  <a:lnTo>
                    <a:pt x="925603" y="403600"/>
                  </a:lnTo>
                  <a:lnTo>
                    <a:pt x="888387" y="427440"/>
                  </a:lnTo>
                  <a:lnTo>
                    <a:pt x="845950" y="448883"/>
                  </a:lnTo>
                  <a:lnTo>
                    <a:pt x="798767" y="467688"/>
                  </a:lnTo>
                  <a:lnTo>
                    <a:pt x="747314" y="483613"/>
                  </a:lnTo>
                  <a:lnTo>
                    <a:pt x="692070" y="496419"/>
                  </a:lnTo>
                  <a:lnTo>
                    <a:pt x="633508" y="505863"/>
                  </a:lnTo>
                  <a:lnTo>
                    <a:pt x="572107" y="511707"/>
                  </a:lnTo>
                  <a:lnTo>
                    <a:pt x="508342" y="513708"/>
                  </a:lnTo>
                  <a:lnTo>
                    <a:pt x="444577" y="511707"/>
                  </a:lnTo>
                  <a:lnTo>
                    <a:pt x="383176" y="505863"/>
                  </a:lnTo>
                  <a:lnTo>
                    <a:pt x="324614" y="496419"/>
                  </a:lnTo>
                  <a:lnTo>
                    <a:pt x="269369" y="483613"/>
                  </a:lnTo>
                  <a:lnTo>
                    <a:pt x="217916" y="467688"/>
                  </a:lnTo>
                  <a:lnTo>
                    <a:pt x="170733" y="448883"/>
                  </a:lnTo>
                  <a:lnTo>
                    <a:pt x="128295" y="427440"/>
                  </a:lnTo>
                  <a:lnTo>
                    <a:pt x="91078" y="403600"/>
                  </a:lnTo>
                  <a:lnTo>
                    <a:pt x="59560" y="377602"/>
                  </a:lnTo>
                  <a:lnTo>
                    <a:pt x="15525" y="320098"/>
                  </a:lnTo>
                  <a:lnTo>
                    <a:pt x="0" y="256854"/>
                  </a:lnTo>
                  <a:lnTo>
                    <a:pt x="3960" y="224635"/>
                  </a:lnTo>
                  <a:lnTo>
                    <a:pt x="34217" y="164020"/>
                  </a:lnTo>
                  <a:lnTo>
                    <a:pt x="91078" y="110108"/>
                  </a:lnTo>
                  <a:lnTo>
                    <a:pt x="128295" y="86267"/>
                  </a:lnTo>
                  <a:lnTo>
                    <a:pt x="170733" y="64824"/>
                  </a:lnTo>
                  <a:lnTo>
                    <a:pt x="217916" y="46019"/>
                  </a:lnTo>
                  <a:lnTo>
                    <a:pt x="269369" y="30094"/>
                  </a:lnTo>
                  <a:lnTo>
                    <a:pt x="324614" y="17289"/>
                  </a:lnTo>
                  <a:lnTo>
                    <a:pt x="383176" y="7844"/>
                  </a:lnTo>
                  <a:lnTo>
                    <a:pt x="444577" y="2001"/>
                  </a:lnTo>
                  <a:lnTo>
                    <a:pt x="508342" y="0"/>
                  </a:lnTo>
                  <a:close/>
                </a:path>
              </a:pathLst>
            </a:custGeom>
            <a:ln w="12700">
              <a:solidFill>
                <a:srgbClr val="FF0000"/>
              </a:solidFill>
            </a:ln>
          </p:spPr>
          <p:txBody>
            <a:bodyPr wrap="square" lIns="0" tIns="0" rIns="0" bIns="0" rtlCol="0"/>
            <a:lstStyle/>
            <a:p/>
          </p:txBody>
        </p:sp>
        <p:sp>
          <p:nvSpPr>
            <p:cNvPr id="16" name="object 16" descr=""/>
            <p:cNvSpPr/>
            <p:nvPr/>
          </p:nvSpPr>
          <p:spPr>
            <a:xfrm>
              <a:off x="1252150" y="5126532"/>
              <a:ext cx="1263015" cy="680720"/>
            </a:xfrm>
            <a:custGeom>
              <a:avLst/>
              <a:gdLst/>
              <a:ahLst/>
              <a:cxnLst/>
              <a:rect l="l" t="t" r="r" b="b"/>
              <a:pathLst>
                <a:path w="1263014" h="680720">
                  <a:moveTo>
                    <a:pt x="0" y="0"/>
                  </a:moveTo>
                  <a:lnTo>
                    <a:pt x="1262590" y="680357"/>
                  </a:lnTo>
                </a:path>
              </a:pathLst>
            </a:custGeom>
            <a:ln w="12700">
              <a:solidFill>
                <a:srgbClr val="FF0000"/>
              </a:solidFill>
            </a:ln>
          </p:spPr>
          <p:txBody>
            <a:bodyPr wrap="square" lIns="0" tIns="0" rIns="0" bIns="0" rtlCol="0"/>
            <a:lstStyle/>
            <a:p/>
          </p:txBody>
        </p:sp>
        <p:sp>
          <p:nvSpPr>
            <p:cNvPr id="17" name="object 17" descr=""/>
            <p:cNvSpPr/>
            <p:nvPr/>
          </p:nvSpPr>
          <p:spPr>
            <a:xfrm>
              <a:off x="3284982" y="5059616"/>
              <a:ext cx="798195" cy="76200"/>
            </a:xfrm>
            <a:custGeom>
              <a:avLst/>
              <a:gdLst/>
              <a:ahLst/>
              <a:cxnLst/>
              <a:rect l="l" t="t" r="r" b="b"/>
              <a:pathLst>
                <a:path w="798195" h="76200">
                  <a:moveTo>
                    <a:pt x="76644" y="0"/>
                  </a:moveTo>
                  <a:lnTo>
                    <a:pt x="0" y="37198"/>
                  </a:lnTo>
                  <a:lnTo>
                    <a:pt x="75742" y="76200"/>
                  </a:lnTo>
                  <a:lnTo>
                    <a:pt x="76054" y="49822"/>
                  </a:lnTo>
                  <a:lnTo>
                    <a:pt x="76156" y="41272"/>
                  </a:lnTo>
                  <a:lnTo>
                    <a:pt x="63461" y="41122"/>
                  </a:lnTo>
                  <a:lnTo>
                    <a:pt x="63538" y="34772"/>
                  </a:lnTo>
                  <a:lnTo>
                    <a:pt x="76233" y="34772"/>
                  </a:lnTo>
                  <a:lnTo>
                    <a:pt x="76644" y="0"/>
                  </a:lnTo>
                  <a:close/>
                </a:path>
                <a:path w="798195" h="76200">
                  <a:moveTo>
                    <a:pt x="76231" y="34922"/>
                  </a:moveTo>
                  <a:lnTo>
                    <a:pt x="76156" y="41272"/>
                  </a:lnTo>
                  <a:lnTo>
                    <a:pt x="797902" y="49822"/>
                  </a:lnTo>
                  <a:lnTo>
                    <a:pt x="797979" y="43472"/>
                  </a:lnTo>
                  <a:lnTo>
                    <a:pt x="76231" y="34922"/>
                  </a:lnTo>
                  <a:close/>
                </a:path>
                <a:path w="798195" h="76200">
                  <a:moveTo>
                    <a:pt x="63538" y="34772"/>
                  </a:moveTo>
                  <a:lnTo>
                    <a:pt x="63461" y="41122"/>
                  </a:lnTo>
                  <a:lnTo>
                    <a:pt x="76156" y="41272"/>
                  </a:lnTo>
                  <a:lnTo>
                    <a:pt x="76231" y="34922"/>
                  </a:lnTo>
                  <a:lnTo>
                    <a:pt x="63538" y="34772"/>
                  </a:lnTo>
                  <a:close/>
                </a:path>
                <a:path w="798195" h="76200">
                  <a:moveTo>
                    <a:pt x="76233" y="34772"/>
                  </a:moveTo>
                  <a:lnTo>
                    <a:pt x="63538" y="34772"/>
                  </a:lnTo>
                  <a:lnTo>
                    <a:pt x="76231" y="34922"/>
                  </a:lnTo>
                  <a:lnTo>
                    <a:pt x="76233" y="34772"/>
                  </a:lnTo>
                  <a:close/>
                </a:path>
              </a:pathLst>
            </a:custGeom>
            <a:solidFill>
              <a:srgbClr val="FF0000"/>
            </a:solidFill>
          </p:spPr>
          <p:txBody>
            <a:bodyPr wrap="square" lIns="0" tIns="0" rIns="0" bIns="0" rtlCol="0"/>
            <a:lstStyle/>
            <a:p/>
          </p:txBody>
        </p:sp>
      </p:grpSp>
      <p:sp>
        <p:nvSpPr>
          <p:cNvPr id="18" name="object 18" descr=""/>
          <p:cNvSpPr txBox="1"/>
          <p:nvPr/>
        </p:nvSpPr>
        <p:spPr>
          <a:xfrm>
            <a:off x="5651106" y="4988039"/>
            <a:ext cx="2499360" cy="923925"/>
          </a:xfrm>
          <a:prstGeom prst="rect">
            <a:avLst/>
          </a:prstGeom>
          <a:ln w="9525">
            <a:solidFill>
              <a:srgbClr val="FF0000"/>
            </a:solidFill>
          </a:ln>
        </p:spPr>
        <p:txBody>
          <a:bodyPr wrap="square" lIns="0" tIns="31750" rIns="0" bIns="0" rtlCol="0" vert="horz">
            <a:spAutoFit/>
          </a:bodyPr>
          <a:lstStyle/>
          <a:p>
            <a:pPr marL="90805">
              <a:lnSpc>
                <a:spcPts val="2135"/>
              </a:lnSpc>
              <a:spcBef>
                <a:spcPts val="250"/>
              </a:spcBef>
            </a:pPr>
            <a:r>
              <a:rPr dirty="0" sz="1800" spc="-10">
                <a:latin typeface="Calibri"/>
                <a:cs typeface="Calibri"/>
              </a:rPr>
              <a:t>Open</a:t>
            </a:r>
            <a:r>
              <a:rPr dirty="0" sz="1800" spc="-10">
                <a:latin typeface="游ゴシック"/>
                <a:cs typeface="游ゴシック"/>
              </a:rPr>
              <a:t>構造を予測</a:t>
            </a:r>
            <a:endParaRPr sz="1800">
              <a:latin typeface="游ゴシック"/>
              <a:cs typeface="游ゴシック"/>
            </a:endParaRPr>
          </a:p>
          <a:p>
            <a:pPr marL="90805" marR="342265">
              <a:lnSpc>
                <a:spcPts val="2180"/>
              </a:lnSpc>
              <a:spcBef>
                <a:spcPts val="35"/>
              </a:spcBef>
            </a:pPr>
            <a:r>
              <a:rPr dirty="0" sz="1800" spc="-10">
                <a:latin typeface="游ゴシック"/>
                <a:cs typeface="游ゴシック"/>
              </a:rPr>
              <a:t>ヘムのポケットには何も⼊っていない</a:t>
            </a:r>
            <a:endParaRPr sz="1800">
              <a:latin typeface="游ゴシック"/>
              <a:cs typeface="游ゴシック"/>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1549873" y="4229229"/>
            <a:ext cx="3251200" cy="2336684"/>
          </a:xfrm>
          <a:prstGeom prst="rect">
            <a:avLst/>
          </a:prstGeom>
        </p:spPr>
      </p:pic>
      <p:sp>
        <p:nvSpPr>
          <p:cNvPr id="3" name="object 3"/>
          <p:cNvSpPr txBox="1">
            <a:spLocks noGrp="1"/>
          </p:cNvSpPr>
          <p:nvPr>
            <p:ph type="title"/>
          </p:nvPr>
        </p:nvSpPr>
        <p:spPr>
          <a:prstGeom prst="rect"/>
        </p:spPr>
        <p:txBody>
          <a:bodyPr wrap="square" lIns="0" tIns="201676" rIns="0" bIns="0" rtlCol="0" vert="horz">
            <a:spAutoFit/>
          </a:bodyPr>
          <a:lstStyle/>
          <a:p>
            <a:pPr marL="563880">
              <a:lnSpc>
                <a:spcPct val="100000"/>
              </a:lnSpc>
              <a:spcBef>
                <a:spcPts val="100"/>
              </a:spcBef>
            </a:pPr>
            <a:r>
              <a:rPr dirty="0" spc="-20"/>
              <a:t>タンパク質全体が動く場合 </a:t>
            </a:r>
            <a:r>
              <a:rPr dirty="0">
                <a:latin typeface="Calibri Light"/>
                <a:cs typeface="Calibri Light"/>
              </a:rPr>
              <a:t>(P450</a:t>
            </a:r>
            <a:r>
              <a:rPr dirty="0" spc="-35">
                <a:latin typeface="Calibri Light"/>
                <a:cs typeface="Calibri Light"/>
              </a:rPr>
              <a:t> </a:t>
            </a:r>
            <a:r>
              <a:rPr dirty="0"/>
              <a:t>その</a:t>
            </a:r>
            <a:r>
              <a:rPr dirty="0" spc="-25">
                <a:latin typeface="Calibri Light"/>
                <a:cs typeface="Calibri Light"/>
              </a:rPr>
              <a:t>2)</a:t>
            </a:r>
          </a:p>
        </p:txBody>
      </p:sp>
      <p:sp>
        <p:nvSpPr>
          <p:cNvPr id="4" name="object 4" descr=""/>
          <p:cNvSpPr txBox="1"/>
          <p:nvPr/>
        </p:nvSpPr>
        <p:spPr>
          <a:xfrm>
            <a:off x="1748688" y="1328420"/>
            <a:ext cx="956944" cy="299720"/>
          </a:xfrm>
          <a:prstGeom prst="rect">
            <a:avLst/>
          </a:prstGeom>
        </p:spPr>
        <p:txBody>
          <a:bodyPr wrap="square" lIns="0" tIns="12700" rIns="0" bIns="0" rtlCol="0" vert="horz">
            <a:spAutoFit/>
          </a:bodyPr>
          <a:lstStyle/>
          <a:p>
            <a:pPr marL="12700">
              <a:lnSpc>
                <a:spcPct val="100000"/>
              </a:lnSpc>
              <a:spcBef>
                <a:spcPts val="100"/>
              </a:spcBef>
            </a:pPr>
            <a:r>
              <a:rPr dirty="0" sz="1800" spc="-10">
                <a:latin typeface="Calibri"/>
                <a:cs typeface="Calibri"/>
              </a:rPr>
              <a:t>CYP105P1</a:t>
            </a:r>
            <a:endParaRPr sz="1800">
              <a:latin typeface="Calibri"/>
              <a:cs typeface="Calibri"/>
            </a:endParaRPr>
          </a:p>
        </p:txBody>
      </p:sp>
      <p:sp>
        <p:nvSpPr>
          <p:cNvPr id="5" name="object 5" descr=""/>
          <p:cNvSpPr txBox="1"/>
          <p:nvPr/>
        </p:nvSpPr>
        <p:spPr>
          <a:xfrm>
            <a:off x="5316156" y="4930101"/>
            <a:ext cx="746125" cy="369570"/>
          </a:xfrm>
          <a:prstGeom prst="rect">
            <a:avLst/>
          </a:prstGeom>
          <a:ln w="9525">
            <a:solidFill>
              <a:srgbClr val="FF0000"/>
            </a:solidFill>
          </a:ln>
        </p:spPr>
        <p:txBody>
          <a:bodyPr wrap="square" lIns="0" tIns="31750" rIns="0" bIns="0" rtlCol="0" vert="horz">
            <a:spAutoFit/>
          </a:bodyPr>
          <a:lstStyle/>
          <a:p>
            <a:pPr marL="90805">
              <a:lnSpc>
                <a:spcPct val="100000"/>
              </a:lnSpc>
              <a:spcBef>
                <a:spcPts val="250"/>
              </a:spcBef>
            </a:pPr>
            <a:r>
              <a:rPr dirty="0" sz="1800" spc="-10">
                <a:latin typeface="Calibri"/>
                <a:cs typeface="Calibri"/>
              </a:rPr>
              <a:t>Filipin</a:t>
            </a:r>
            <a:endParaRPr sz="1800">
              <a:latin typeface="Calibri"/>
              <a:cs typeface="Calibri"/>
            </a:endParaRPr>
          </a:p>
        </p:txBody>
      </p:sp>
      <p:sp>
        <p:nvSpPr>
          <p:cNvPr id="6" name="object 6" descr=""/>
          <p:cNvSpPr txBox="1"/>
          <p:nvPr/>
        </p:nvSpPr>
        <p:spPr>
          <a:xfrm>
            <a:off x="508035" y="4941874"/>
            <a:ext cx="744220" cy="369570"/>
          </a:xfrm>
          <a:prstGeom prst="rect">
            <a:avLst/>
          </a:prstGeom>
          <a:ln w="9525">
            <a:solidFill>
              <a:srgbClr val="FF0000"/>
            </a:solidFill>
          </a:ln>
        </p:spPr>
        <p:txBody>
          <a:bodyPr wrap="square" lIns="0" tIns="32384" rIns="0" bIns="0" rtlCol="0" vert="horz">
            <a:spAutoFit/>
          </a:bodyPr>
          <a:lstStyle/>
          <a:p>
            <a:pPr marL="91440">
              <a:lnSpc>
                <a:spcPct val="100000"/>
              </a:lnSpc>
              <a:spcBef>
                <a:spcPts val="254"/>
              </a:spcBef>
            </a:pPr>
            <a:r>
              <a:rPr dirty="0" sz="1800" spc="-20">
                <a:latin typeface="Calibri"/>
                <a:cs typeface="Calibri"/>
              </a:rPr>
              <a:t>Heme</a:t>
            </a:r>
            <a:endParaRPr sz="1800">
              <a:latin typeface="Calibri"/>
              <a:cs typeface="Calibri"/>
            </a:endParaRPr>
          </a:p>
        </p:txBody>
      </p:sp>
      <p:grpSp>
        <p:nvGrpSpPr>
          <p:cNvPr id="7" name="object 7" descr=""/>
          <p:cNvGrpSpPr/>
          <p:nvPr/>
        </p:nvGrpSpPr>
        <p:grpSpPr>
          <a:xfrm>
            <a:off x="1245800" y="1431683"/>
            <a:ext cx="7284084" cy="4638675"/>
            <a:chOff x="1245800" y="1431683"/>
            <a:chExt cx="7284084" cy="4638675"/>
          </a:xfrm>
        </p:grpSpPr>
        <p:sp>
          <p:nvSpPr>
            <p:cNvPr id="8" name="object 8" descr=""/>
            <p:cNvSpPr/>
            <p:nvPr/>
          </p:nvSpPr>
          <p:spPr>
            <a:xfrm>
              <a:off x="2514732" y="5550039"/>
              <a:ext cx="1017269" cy="513715"/>
            </a:xfrm>
            <a:custGeom>
              <a:avLst/>
              <a:gdLst/>
              <a:ahLst/>
              <a:cxnLst/>
              <a:rect l="l" t="t" r="r" b="b"/>
              <a:pathLst>
                <a:path w="1017270" h="513714">
                  <a:moveTo>
                    <a:pt x="508342" y="0"/>
                  </a:moveTo>
                  <a:lnTo>
                    <a:pt x="572107" y="2001"/>
                  </a:lnTo>
                  <a:lnTo>
                    <a:pt x="633508" y="7844"/>
                  </a:lnTo>
                  <a:lnTo>
                    <a:pt x="692070" y="17289"/>
                  </a:lnTo>
                  <a:lnTo>
                    <a:pt x="747314" y="30094"/>
                  </a:lnTo>
                  <a:lnTo>
                    <a:pt x="798767" y="46019"/>
                  </a:lnTo>
                  <a:lnTo>
                    <a:pt x="845950" y="64824"/>
                  </a:lnTo>
                  <a:lnTo>
                    <a:pt x="888387" y="86267"/>
                  </a:lnTo>
                  <a:lnTo>
                    <a:pt x="925603" y="110108"/>
                  </a:lnTo>
                  <a:lnTo>
                    <a:pt x="957120" y="136105"/>
                  </a:lnTo>
                  <a:lnTo>
                    <a:pt x="1001155" y="193610"/>
                  </a:lnTo>
                  <a:lnTo>
                    <a:pt x="1016680" y="256854"/>
                  </a:lnTo>
                  <a:lnTo>
                    <a:pt x="1012719" y="289073"/>
                  </a:lnTo>
                  <a:lnTo>
                    <a:pt x="982463" y="349688"/>
                  </a:lnTo>
                  <a:lnTo>
                    <a:pt x="925603" y="403600"/>
                  </a:lnTo>
                  <a:lnTo>
                    <a:pt x="888387" y="427440"/>
                  </a:lnTo>
                  <a:lnTo>
                    <a:pt x="845950" y="448883"/>
                  </a:lnTo>
                  <a:lnTo>
                    <a:pt x="798767" y="467688"/>
                  </a:lnTo>
                  <a:lnTo>
                    <a:pt x="747314" y="483613"/>
                  </a:lnTo>
                  <a:lnTo>
                    <a:pt x="692070" y="496419"/>
                  </a:lnTo>
                  <a:lnTo>
                    <a:pt x="633508" y="505863"/>
                  </a:lnTo>
                  <a:lnTo>
                    <a:pt x="572107" y="511707"/>
                  </a:lnTo>
                  <a:lnTo>
                    <a:pt x="508342" y="513708"/>
                  </a:lnTo>
                  <a:lnTo>
                    <a:pt x="444577" y="511707"/>
                  </a:lnTo>
                  <a:lnTo>
                    <a:pt x="383176" y="505863"/>
                  </a:lnTo>
                  <a:lnTo>
                    <a:pt x="324614" y="496419"/>
                  </a:lnTo>
                  <a:lnTo>
                    <a:pt x="269369" y="483613"/>
                  </a:lnTo>
                  <a:lnTo>
                    <a:pt x="217916" y="467688"/>
                  </a:lnTo>
                  <a:lnTo>
                    <a:pt x="170733" y="448883"/>
                  </a:lnTo>
                  <a:lnTo>
                    <a:pt x="128295" y="427440"/>
                  </a:lnTo>
                  <a:lnTo>
                    <a:pt x="91078" y="403600"/>
                  </a:lnTo>
                  <a:lnTo>
                    <a:pt x="59560" y="377602"/>
                  </a:lnTo>
                  <a:lnTo>
                    <a:pt x="15525" y="320098"/>
                  </a:lnTo>
                  <a:lnTo>
                    <a:pt x="0" y="256854"/>
                  </a:lnTo>
                  <a:lnTo>
                    <a:pt x="3960" y="224635"/>
                  </a:lnTo>
                  <a:lnTo>
                    <a:pt x="34217" y="164020"/>
                  </a:lnTo>
                  <a:lnTo>
                    <a:pt x="91078" y="110108"/>
                  </a:lnTo>
                  <a:lnTo>
                    <a:pt x="128295" y="86267"/>
                  </a:lnTo>
                  <a:lnTo>
                    <a:pt x="170733" y="64824"/>
                  </a:lnTo>
                  <a:lnTo>
                    <a:pt x="217916" y="46019"/>
                  </a:lnTo>
                  <a:lnTo>
                    <a:pt x="269369" y="30094"/>
                  </a:lnTo>
                  <a:lnTo>
                    <a:pt x="324614" y="17289"/>
                  </a:lnTo>
                  <a:lnTo>
                    <a:pt x="383176" y="7844"/>
                  </a:lnTo>
                  <a:lnTo>
                    <a:pt x="444577" y="2001"/>
                  </a:lnTo>
                  <a:lnTo>
                    <a:pt x="508342" y="0"/>
                  </a:lnTo>
                  <a:close/>
                </a:path>
              </a:pathLst>
            </a:custGeom>
            <a:ln w="12700">
              <a:solidFill>
                <a:srgbClr val="FF0000"/>
              </a:solidFill>
            </a:ln>
          </p:spPr>
          <p:txBody>
            <a:bodyPr wrap="square" lIns="0" tIns="0" rIns="0" bIns="0" rtlCol="0"/>
            <a:lstStyle/>
            <a:p/>
          </p:txBody>
        </p:sp>
        <p:sp>
          <p:nvSpPr>
            <p:cNvPr id="9" name="object 9" descr=""/>
            <p:cNvSpPr/>
            <p:nvPr/>
          </p:nvSpPr>
          <p:spPr>
            <a:xfrm>
              <a:off x="1252150" y="5126533"/>
              <a:ext cx="1263015" cy="680720"/>
            </a:xfrm>
            <a:custGeom>
              <a:avLst/>
              <a:gdLst/>
              <a:ahLst/>
              <a:cxnLst/>
              <a:rect l="l" t="t" r="r" b="b"/>
              <a:pathLst>
                <a:path w="1263014" h="680720">
                  <a:moveTo>
                    <a:pt x="0" y="0"/>
                  </a:moveTo>
                  <a:lnTo>
                    <a:pt x="1262590" y="680357"/>
                  </a:lnTo>
                </a:path>
              </a:pathLst>
            </a:custGeom>
            <a:ln w="12700">
              <a:solidFill>
                <a:srgbClr val="FF0000"/>
              </a:solidFill>
            </a:ln>
          </p:spPr>
          <p:txBody>
            <a:bodyPr wrap="square" lIns="0" tIns="0" rIns="0" bIns="0" rtlCol="0"/>
            <a:lstStyle/>
            <a:p/>
          </p:txBody>
        </p:sp>
        <p:sp>
          <p:nvSpPr>
            <p:cNvPr id="10" name="object 10" descr=""/>
            <p:cNvSpPr/>
            <p:nvPr/>
          </p:nvSpPr>
          <p:spPr>
            <a:xfrm>
              <a:off x="3411016" y="5060988"/>
              <a:ext cx="1905635" cy="76200"/>
            </a:xfrm>
            <a:custGeom>
              <a:avLst/>
              <a:gdLst/>
              <a:ahLst/>
              <a:cxnLst/>
              <a:rect l="l" t="t" r="r" b="b"/>
              <a:pathLst>
                <a:path w="1905635" h="76200">
                  <a:moveTo>
                    <a:pt x="76530" y="0"/>
                  </a:moveTo>
                  <a:lnTo>
                    <a:pt x="0" y="37439"/>
                  </a:lnTo>
                  <a:lnTo>
                    <a:pt x="75869" y="76187"/>
                  </a:lnTo>
                  <a:lnTo>
                    <a:pt x="76036" y="56959"/>
                  </a:lnTo>
                  <a:lnTo>
                    <a:pt x="76091" y="50609"/>
                  </a:lnTo>
                  <a:lnTo>
                    <a:pt x="76172" y="41269"/>
                  </a:lnTo>
                  <a:lnTo>
                    <a:pt x="63473" y="41269"/>
                  </a:lnTo>
                  <a:lnTo>
                    <a:pt x="63524" y="34919"/>
                  </a:lnTo>
                  <a:lnTo>
                    <a:pt x="76227" y="34919"/>
                  </a:lnTo>
                  <a:lnTo>
                    <a:pt x="76530" y="0"/>
                  </a:lnTo>
                  <a:close/>
                </a:path>
                <a:path w="1905635" h="76200">
                  <a:moveTo>
                    <a:pt x="76227" y="34919"/>
                  </a:moveTo>
                  <a:lnTo>
                    <a:pt x="76172" y="41269"/>
                  </a:lnTo>
                  <a:lnTo>
                    <a:pt x="1905101" y="56959"/>
                  </a:lnTo>
                  <a:lnTo>
                    <a:pt x="1905165" y="50609"/>
                  </a:lnTo>
                  <a:lnTo>
                    <a:pt x="76227" y="34919"/>
                  </a:lnTo>
                  <a:close/>
                </a:path>
                <a:path w="1905635" h="76200">
                  <a:moveTo>
                    <a:pt x="76227" y="34919"/>
                  </a:moveTo>
                  <a:lnTo>
                    <a:pt x="63524" y="34919"/>
                  </a:lnTo>
                  <a:lnTo>
                    <a:pt x="63473" y="41269"/>
                  </a:lnTo>
                  <a:lnTo>
                    <a:pt x="76172" y="41269"/>
                  </a:lnTo>
                  <a:lnTo>
                    <a:pt x="76227" y="34919"/>
                  </a:lnTo>
                  <a:close/>
                </a:path>
              </a:pathLst>
            </a:custGeom>
            <a:solidFill>
              <a:srgbClr val="FF0000"/>
            </a:solidFill>
          </p:spPr>
          <p:txBody>
            <a:bodyPr wrap="square" lIns="0" tIns="0" rIns="0" bIns="0" rtlCol="0"/>
            <a:lstStyle/>
            <a:p/>
          </p:txBody>
        </p:sp>
        <p:pic>
          <p:nvPicPr>
            <p:cNvPr id="11" name="object 11" descr=""/>
            <p:cNvPicPr/>
            <p:nvPr/>
          </p:nvPicPr>
          <p:blipFill>
            <a:blip r:embed="rId3" cstate="print"/>
            <a:stretch>
              <a:fillRect/>
            </a:stretch>
          </p:blipFill>
          <p:spPr>
            <a:xfrm>
              <a:off x="3725329" y="1431683"/>
              <a:ext cx="4804029" cy="3441179"/>
            </a:xfrm>
            <a:prstGeom prst="rect">
              <a:avLst/>
            </a:prstGeom>
          </p:spPr>
        </p:pic>
      </p:grpSp>
      <p:sp>
        <p:nvSpPr>
          <p:cNvPr id="12" name="object 12" descr=""/>
          <p:cNvSpPr txBox="1"/>
          <p:nvPr/>
        </p:nvSpPr>
        <p:spPr>
          <a:xfrm>
            <a:off x="297247" y="1982000"/>
            <a:ext cx="3085465" cy="923925"/>
          </a:xfrm>
          <a:prstGeom prst="rect">
            <a:avLst/>
          </a:prstGeom>
          <a:ln w="9525">
            <a:solidFill>
              <a:srgbClr val="0070C0"/>
            </a:solidFill>
          </a:ln>
        </p:spPr>
        <p:txBody>
          <a:bodyPr wrap="square" lIns="0" tIns="32384" rIns="0" bIns="0" rtlCol="0" vert="horz">
            <a:spAutoFit/>
          </a:bodyPr>
          <a:lstStyle/>
          <a:p>
            <a:pPr marL="91440">
              <a:lnSpc>
                <a:spcPts val="2135"/>
              </a:lnSpc>
              <a:spcBef>
                <a:spcPts val="254"/>
              </a:spcBef>
            </a:pPr>
            <a:r>
              <a:rPr dirty="0" sz="1800" spc="-5">
                <a:latin typeface="游ゴシック"/>
                <a:cs typeface="游ゴシック"/>
              </a:rPr>
              <a:t>⽩：</a:t>
            </a:r>
            <a:r>
              <a:rPr dirty="0" sz="1800" spc="-10">
                <a:latin typeface="Calibri"/>
                <a:cs typeface="Calibri"/>
              </a:rPr>
              <a:t>Apo</a:t>
            </a:r>
            <a:r>
              <a:rPr dirty="0" sz="1800" spc="-25">
                <a:latin typeface="游ゴシック"/>
                <a:cs typeface="游ゴシック"/>
              </a:rPr>
              <a:t>結晶構造 </a:t>
            </a:r>
            <a:r>
              <a:rPr dirty="0" sz="1800" spc="-10">
                <a:latin typeface="Calibri"/>
                <a:cs typeface="Calibri"/>
              </a:rPr>
              <a:t>(3E5J)</a:t>
            </a:r>
            <a:endParaRPr sz="1800">
              <a:latin typeface="Calibri"/>
              <a:cs typeface="Calibri"/>
            </a:endParaRPr>
          </a:p>
          <a:p>
            <a:pPr marL="91440">
              <a:lnSpc>
                <a:spcPts val="2135"/>
              </a:lnSpc>
            </a:pPr>
            <a:r>
              <a:rPr dirty="0" sz="1800">
                <a:solidFill>
                  <a:srgbClr val="548235"/>
                </a:solidFill>
                <a:latin typeface="游ゴシック"/>
                <a:cs typeface="游ゴシック"/>
              </a:rPr>
              <a:t>緑</a:t>
            </a:r>
            <a:r>
              <a:rPr dirty="0" sz="1800" spc="-10">
                <a:latin typeface="游ゴシック"/>
                <a:cs typeface="游ゴシック"/>
              </a:rPr>
              <a:t>：</a:t>
            </a:r>
            <a:r>
              <a:rPr dirty="0" sz="1800" spc="-10">
                <a:latin typeface="Calibri"/>
                <a:cs typeface="Calibri"/>
              </a:rPr>
              <a:t>Complex</a:t>
            </a:r>
            <a:r>
              <a:rPr dirty="0" sz="1800" spc="-25">
                <a:latin typeface="游ゴシック"/>
                <a:cs typeface="游ゴシック"/>
              </a:rPr>
              <a:t>結晶構造 </a:t>
            </a:r>
            <a:r>
              <a:rPr dirty="0" sz="1800" spc="-10">
                <a:latin typeface="Calibri"/>
                <a:cs typeface="Calibri"/>
              </a:rPr>
              <a:t>(3ABA)</a:t>
            </a:r>
            <a:endParaRPr sz="1800">
              <a:latin typeface="Calibri"/>
              <a:cs typeface="Calibri"/>
            </a:endParaRPr>
          </a:p>
          <a:p>
            <a:pPr marL="91440">
              <a:lnSpc>
                <a:spcPct val="100000"/>
              </a:lnSpc>
              <a:spcBef>
                <a:spcPts val="25"/>
              </a:spcBef>
            </a:pPr>
            <a:r>
              <a:rPr dirty="0" sz="1800">
                <a:solidFill>
                  <a:srgbClr val="0070C0"/>
                </a:solidFill>
                <a:latin typeface="游ゴシック"/>
                <a:cs typeface="游ゴシック"/>
              </a:rPr>
              <a:t>シアン</a:t>
            </a:r>
            <a:r>
              <a:rPr dirty="0" sz="1800" spc="-10">
                <a:latin typeface="游ゴシック"/>
                <a:cs typeface="游ゴシック"/>
              </a:rPr>
              <a:t>：</a:t>
            </a:r>
            <a:r>
              <a:rPr dirty="0" sz="1800" spc="-10">
                <a:latin typeface="Calibri"/>
                <a:cs typeface="Calibri"/>
              </a:rPr>
              <a:t>AF2</a:t>
            </a:r>
            <a:r>
              <a:rPr dirty="0" sz="1800" spc="-15">
                <a:latin typeface="游ゴシック"/>
                <a:cs typeface="游ゴシック"/>
              </a:rPr>
              <a:t>予測構造</a:t>
            </a:r>
            <a:endParaRPr sz="1800">
              <a:latin typeface="游ゴシック"/>
              <a:cs typeface="游ゴシック"/>
            </a:endParaRPr>
          </a:p>
        </p:txBody>
      </p:sp>
      <p:sp>
        <p:nvSpPr>
          <p:cNvPr id="13" name="object 13" descr=""/>
          <p:cNvSpPr txBox="1"/>
          <p:nvPr/>
        </p:nvSpPr>
        <p:spPr>
          <a:xfrm>
            <a:off x="830088" y="3207181"/>
            <a:ext cx="2499360" cy="646430"/>
          </a:xfrm>
          <a:prstGeom prst="rect">
            <a:avLst/>
          </a:prstGeom>
          <a:ln w="9525">
            <a:solidFill>
              <a:srgbClr val="FF0000"/>
            </a:solidFill>
          </a:ln>
        </p:spPr>
        <p:txBody>
          <a:bodyPr wrap="square" lIns="0" tIns="46990" rIns="0" bIns="0" rtlCol="0" vert="horz">
            <a:spAutoFit/>
          </a:bodyPr>
          <a:lstStyle/>
          <a:p>
            <a:pPr marL="91440" marR="192405">
              <a:lnSpc>
                <a:spcPts val="2110"/>
              </a:lnSpc>
              <a:spcBef>
                <a:spcPts val="370"/>
              </a:spcBef>
            </a:pPr>
            <a:r>
              <a:rPr dirty="0" sz="1800" spc="-10">
                <a:latin typeface="Calibri"/>
                <a:cs typeface="Calibri"/>
              </a:rPr>
              <a:t>Open/close</a:t>
            </a:r>
            <a:r>
              <a:rPr dirty="0" sz="1800" spc="-10">
                <a:latin typeface="游ゴシック"/>
                <a:cs typeface="游ゴシック"/>
              </a:rPr>
              <a:t>の中間を予測することもある？</a:t>
            </a:r>
            <a:endParaRPr sz="1800">
              <a:latin typeface="游ゴシック"/>
              <a:cs typeface="游ゴシック"/>
            </a:endParaRPr>
          </a:p>
        </p:txBody>
      </p:sp>
      <p:sp>
        <p:nvSpPr>
          <p:cNvPr id="14" name="object 14" descr=""/>
          <p:cNvSpPr txBox="1"/>
          <p:nvPr/>
        </p:nvSpPr>
        <p:spPr>
          <a:xfrm>
            <a:off x="6507302" y="1334515"/>
            <a:ext cx="2335530" cy="556260"/>
          </a:xfrm>
          <a:prstGeom prst="rect">
            <a:avLst/>
          </a:prstGeom>
        </p:spPr>
        <p:txBody>
          <a:bodyPr wrap="square" lIns="0" tIns="12700" rIns="0" bIns="0" rtlCol="0" vert="horz">
            <a:spAutoFit/>
          </a:bodyPr>
          <a:lstStyle/>
          <a:p>
            <a:pPr marL="12700">
              <a:lnSpc>
                <a:spcPts val="2090"/>
              </a:lnSpc>
              <a:spcBef>
                <a:spcPts val="100"/>
              </a:spcBef>
            </a:pPr>
            <a:r>
              <a:rPr dirty="0" sz="1800" spc="-25">
                <a:solidFill>
                  <a:srgbClr val="0070C0"/>
                </a:solidFill>
                <a:latin typeface="Calibri"/>
                <a:cs typeface="Calibri"/>
              </a:rPr>
              <a:t>AF2</a:t>
            </a:r>
            <a:endParaRPr sz="1800">
              <a:latin typeface="Calibri"/>
              <a:cs typeface="Calibri"/>
            </a:endParaRPr>
          </a:p>
          <a:p>
            <a:pPr marL="342265">
              <a:lnSpc>
                <a:spcPts val="2090"/>
              </a:lnSpc>
            </a:pPr>
            <a:r>
              <a:rPr dirty="0" sz="1800">
                <a:solidFill>
                  <a:srgbClr val="548235"/>
                </a:solidFill>
                <a:latin typeface="Calibri"/>
                <a:cs typeface="Calibri"/>
              </a:rPr>
              <a:t>Xtal</a:t>
            </a:r>
            <a:r>
              <a:rPr dirty="0" sz="1800" spc="-10">
                <a:solidFill>
                  <a:srgbClr val="548235"/>
                </a:solidFill>
                <a:latin typeface="Calibri"/>
                <a:cs typeface="Calibri"/>
              </a:rPr>
              <a:t> </a:t>
            </a:r>
            <a:r>
              <a:rPr dirty="0" sz="1800" spc="-25">
                <a:solidFill>
                  <a:srgbClr val="548235"/>
                </a:solidFill>
                <a:latin typeface="Calibri"/>
                <a:cs typeface="Calibri"/>
              </a:rPr>
              <a:t>(complex-</a:t>
            </a:r>
            <a:r>
              <a:rPr dirty="0" sz="1800" spc="-10">
                <a:solidFill>
                  <a:srgbClr val="548235"/>
                </a:solidFill>
                <a:latin typeface="Calibri"/>
                <a:cs typeface="Calibri"/>
              </a:rPr>
              <a:t>closed)</a:t>
            </a:r>
            <a:endParaRPr sz="1800">
              <a:latin typeface="Calibri"/>
              <a:cs typeface="Calibri"/>
            </a:endParaRPr>
          </a:p>
        </p:txBody>
      </p:sp>
      <p:sp>
        <p:nvSpPr>
          <p:cNvPr id="15" name="object 15" descr=""/>
          <p:cNvSpPr txBox="1"/>
          <p:nvPr/>
        </p:nvSpPr>
        <p:spPr>
          <a:xfrm>
            <a:off x="5762587" y="1081532"/>
            <a:ext cx="1464945"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7F7F7F"/>
                </a:solidFill>
                <a:latin typeface="Calibri"/>
                <a:cs typeface="Calibri"/>
              </a:rPr>
              <a:t>Xtal</a:t>
            </a:r>
            <a:r>
              <a:rPr dirty="0" sz="1800" spc="-75">
                <a:solidFill>
                  <a:srgbClr val="7F7F7F"/>
                </a:solidFill>
                <a:latin typeface="Calibri"/>
                <a:cs typeface="Calibri"/>
              </a:rPr>
              <a:t> </a:t>
            </a:r>
            <a:r>
              <a:rPr dirty="0" sz="1800" spc="-10">
                <a:solidFill>
                  <a:srgbClr val="7F7F7F"/>
                </a:solidFill>
                <a:latin typeface="Calibri"/>
                <a:cs typeface="Calibri"/>
              </a:rPr>
              <a:t>(apo-</a:t>
            </a:r>
            <a:r>
              <a:rPr dirty="0" sz="1800" spc="-20">
                <a:solidFill>
                  <a:srgbClr val="7F7F7F"/>
                </a:solidFill>
                <a:latin typeface="Calibri"/>
                <a:cs typeface="Calibri"/>
              </a:rPr>
              <a:t>open)</a:t>
            </a:r>
            <a:endParaRPr sz="18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627" y="2410459"/>
            <a:ext cx="6435090" cy="2080260"/>
          </a:xfrm>
          <a:prstGeom prst="rect"/>
        </p:spPr>
        <p:txBody>
          <a:bodyPr wrap="square" lIns="0" tIns="92710" rIns="0" bIns="0" rtlCol="0" vert="horz">
            <a:spAutoFit/>
          </a:bodyPr>
          <a:lstStyle/>
          <a:p>
            <a:pPr marL="12700" marR="5080">
              <a:lnSpc>
                <a:spcPts val="5210"/>
              </a:lnSpc>
              <a:spcBef>
                <a:spcPts val="730"/>
              </a:spcBef>
            </a:pPr>
            <a:r>
              <a:rPr dirty="0" sz="4800" spc="-30">
                <a:latin typeface="Calibri Light"/>
                <a:cs typeface="Calibri Light"/>
              </a:rPr>
              <a:t>AlphaFold2</a:t>
            </a:r>
            <a:r>
              <a:rPr dirty="0" sz="4800" spc="-10"/>
              <a:t>の予測構造はリガンド結合予測に</a:t>
            </a:r>
            <a:endParaRPr sz="4800">
              <a:latin typeface="Calibri Light"/>
              <a:cs typeface="Calibri Light"/>
            </a:endParaRPr>
          </a:p>
          <a:p>
            <a:pPr marL="12700">
              <a:lnSpc>
                <a:spcPts val="5125"/>
              </a:lnSpc>
            </a:pPr>
            <a:r>
              <a:rPr dirty="0" sz="4800" spc="-10"/>
              <a:t>使えるか？</a:t>
            </a:r>
            <a:endParaRPr sz="4800"/>
          </a:p>
        </p:txBody>
      </p:sp>
      <p:grpSp>
        <p:nvGrpSpPr>
          <p:cNvPr id="3" name="object 3" descr=""/>
          <p:cNvGrpSpPr/>
          <p:nvPr/>
        </p:nvGrpSpPr>
        <p:grpSpPr>
          <a:xfrm>
            <a:off x="4091968" y="5022707"/>
            <a:ext cx="1997075" cy="1368425"/>
            <a:chOff x="4091968" y="5022707"/>
            <a:chExt cx="1997075" cy="1368425"/>
          </a:xfrm>
        </p:grpSpPr>
        <p:sp>
          <p:nvSpPr>
            <p:cNvPr id="4" name="object 4" descr=""/>
            <p:cNvSpPr/>
            <p:nvPr/>
          </p:nvSpPr>
          <p:spPr>
            <a:xfrm>
              <a:off x="4098326" y="5029053"/>
              <a:ext cx="1312545" cy="1355725"/>
            </a:xfrm>
            <a:custGeom>
              <a:avLst/>
              <a:gdLst/>
              <a:ahLst/>
              <a:cxnLst/>
              <a:rect l="l" t="t" r="r" b="b"/>
              <a:pathLst>
                <a:path w="1312545" h="1355725">
                  <a:moveTo>
                    <a:pt x="685016" y="0"/>
                  </a:moveTo>
                  <a:lnTo>
                    <a:pt x="639041" y="1084"/>
                  </a:lnTo>
                  <a:lnTo>
                    <a:pt x="593494" y="5270"/>
                  </a:lnTo>
                  <a:lnTo>
                    <a:pt x="548523" y="12491"/>
                  </a:lnTo>
                  <a:lnTo>
                    <a:pt x="504275" y="22680"/>
                  </a:lnTo>
                  <a:lnTo>
                    <a:pt x="460898" y="35770"/>
                  </a:lnTo>
                  <a:lnTo>
                    <a:pt x="418540" y="51694"/>
                  </a:lnTo>
                  <a:lnTo>
                    <a:pt x="377348" y="70385"/>
                  </a:lnTo>
                  <a:lnTo>
                    <a:pt x="337470" y="91775"/>
                  </a:lnTo>
                  <a:lnTo>
                    <a:pt x="299053" y="115798"/>
                  </a:lnTo>
                  <a:lnTo>
                    <a:pt x="262247" y="142387"/>
                  </a:lnTo>
                  <a:lnTo>
                    <a:pt x="227197" y="171475"/>
                  </a:lnTo>
                  <a:lnTo>
                    <a:pt x="194051" y="202995"/>
                  </a:lnTo>
                  <a:lnTo>
                    <a:pt x="162958" y="236879"/>
                  </a:lnTo>
                  <a:lnTo>
                    <a:pt x="134065" y="273061"/>
                  </a:lnTo>
                  <a:lnTo>
                    <a:pt x="107520" y="311474"/>
                  </a:lnTo>
                  <a:lnTo>
                    <a:pt x="83470" y="352050"/>
                  </a:lnTo>
                  <a:lnTo>
                    <a:pt x="62064" y="394723"/>
                  </a:lnTo>
                  <a:lnTo>
                    <a:pt x="43448" y="439426"/>
                  </a:lnTo>
                  <a:lnTo>
                    <a:pt x="28018" y="485326"/>
                  </a:lnTo>
                  <a:lnTo>
                    <a:pt x="16026" y="531535"/>
                  </a:lnTo>
                  <a:lnTo>
                    <a:pt x="7403" y="577908"/>
                  </a:lnTo>
                  <a:lnTo>
                    <a:pt x="2084" y="624296"/>
                  </a:lnTo>
                  <a:lnTo>
                    <a:pt x="0" y="670551"/>
                  </a:lnTo>
                  <a:lnTo>
                    <a:pt x="1084" y="716526"/>
                  </a:lnTo>
                  <a:lnTo>
                    <a:pt x="5271" y="762073"/>
                  </a:lnTo>
                  <a:lnTo>
                    <a:pt x="12492" y="807044"/>
                  </a:lnTo>
                  <a:lnTo>
                    <a:pt x="22681" y="851291"/>
                  </a:lnTo>
                  <a:lnTo>
                    <a:pt x="35770" y="894668"/>
                  </a:lnTo>
                  <a:lnTo>
                    <a:pt x="51694" y="937026"/>
                  </a:lnTo>
                  <a:lnTo>
                    <a:pt x="70384" y="978218"/>
                  </a:lnTo>
                  <a:lnTo>
                    <a:pt x="91774" y="1018096"/>
                  </a:lnTo>
                  <a:lnTo>
                    <a:pt x="115797" y="1056512"/>
                  </a:lnTo>
                  <a:lnTo>
                    <a:pt x="142385" y="1093318"/>
                  </a:lnTo>
                  <a:lnTo>
                    <a:pt x="171473" y="1128368"/>
                  </a:lnTo>
                  <a:lnTo>
                    <a:pt x="202992" y="1161513"/>
                  </a:lnTo>
                  <a:lnTo>
                    <a:pt x="236875" y="1192605"/>
                  </a:lnTo>
                  <a:lnTo>
                    <a:pt x="273057" y="1221498"/>
                  </a:lnTo>
                  <a:lnTo>
                    <a:pt x="311469" y="1248042"/>
                  </a:lnTo>
                  <a:lnTo>
                    <a:pt x="352045" y="1272091"/>
                  </a:lnTo>
                  <a:lnTo>
                    <a:pt x="394718" y="1293498"/>
                  </a:lnTo>
                  <a:lnTo>
                    <a:pt x="439421" y="1312113"/>
                  </a:lnTo>
                  <a:lnTo>
                    <a:pt x="485320" y="1327543"/>
                  </a:lnTo>
                  <a:lnTo>
                    <a:pt x="531530" y="1339536"/>
                  </a:lnTo>
                  <a:lnTo>
                    <a:pt x="577903" y="1348159"/>
                  </a:lnTo>
                  <a:lnTo>
                    <a:pt x="624291" y="1353479"/>
                  </a:lnTo>
                  <a:lnTo>
                    <a:pt x="670546" y="1355564"/>
                  </a:lnTo>
                  <a:lnTo>
                    <a:pt x="716521" y="1354479"/>
                  </a:lnTo>
                  <a:lnTo>
                    <a:pt x="762068" y="1350293"/>
                  </a:lnTo>
                  <a:lnTo>
                    <a:pt x="807039" y="1343072"/>
                  </a:lnTo>
                  <a:lnTo>
                    <a:pt x="851287" y="1332883"/>
                  </a:lnTo>
                  <a:lnTo>
                    <a:pt x="894664" y="1319794"/>
                  </a:lnTo>
                  <a:lnTo>
                    <a:pt x="937022" y="1303870"/>
                  </a:lnTo>
                  <a:lnTo>
                    <a:pt x="978214" y="1285180"/>
                  </a:lnTo>
                  <a:lnTo>
                    <a:pt x="1018092" y="1263790"/>
                  </a:lnTo>
                  <a:lnTo>
                    <a:pt x="1056508" y="1239767"/>
                  </a:lnTo>
                  <a:lnTo>
                    <a:pt x="1093315" y="1213178"/>
                  </a:lnTo>
                  <a:lnTo>
                    <a:pt x="1128365" y="1184091"/>
                  </a:lnTo>
                  <a:lnTo>
                    <a:pt x="1161510" y="1152571"/>
                  </a:lnTo>
                  <a:lnTo>
                    <a:pt x="1192603" y="1118687"/>
                  </a:lnTo>
                  <a:lnTo>
                    <a:pt x="1221496" y="1082505"/>
                  </a:lnTo>
                  <a:lnTo>
                    <a:pt x="1248041" y="1044093"/>
                  </a:lnTo>
                  <a:lnTo>
                    <a:pt x="1272091" y="1003517"/>
                  </a:lnTo>
                  <a:lnTo>
                    <a:pt x="1293498" y="960844"/>
                  </a:lnTo>
                  <a:lnTo>
                    <a:pt x="1312114" y="916141"/>
                  </a:lnTo>
                  <a:lnTo>
                    <a:pt x="677774" y="677782"/>
                  </a:lnTo>
                  <a:lnTo>
                    <a:pt x="1303338" y="417277"/>
                  </a:lnTo>
                  <a:lnTo>
                    <a:pt x="1282057" y="371124"/>
                  </a:lnTo>
                  <a:lnTo>
                    <a:pt x="1257543" y="326971"/>
                  </a:lnTo>
                  <a:lnTo>
                    <a:pt x="1229945" y="284962"/>
                  </a:lnTo>
                  <a:lnTo>
                    <a:pt x="1199414" y="245244"/>
                  </a:lnTo>
                  <a:lnTo>
                    <a:pt x="1166099" y="207959"/>
                  </a:lnTo>
                  <a:lnTo>
                    <a:pt x="1130150" y="173252"/>
                  </a:lnTo>
                  <a:lnTo>
                    <a:pt x="1091717" y="141269"/>
                  </a:lnTo>
                  <a:lnTo>
                    <a:pt x="1050950" y="112152"/>
                  </a:lnTo>
                  <a:lnTo>
                    <a:pt x="1007998" y="86048"/>
                  </a:lnTo>
                  <a:lnTo>
                    <a:pt x="963012" y="63100"/>
                  </a:lnTo>
                  <a:lnTo>
                    <a:pt x="916141" y="43453"/>
                  </a:lnTo>
                  <a:lnTo>
                    <a:pt x="870241" y="28022"/>
                  </a:lnTo>
                  <a:lnTo>
                    <a:pt x="824031" y="16028"/>
                  </a:lnTo>
                  <a:lnTo>
                    <a:pt x="777659" y="7405"/>
                  </a:lnTo>
                  <a:lnTo>
                    <a:pt x="731271" y="2084"/>
                  </a:lnTo>
                  <a:lnTo>
                    <a:pt x="685016" y="0"/>
                  </a:lnTo>
                  <a:close/>
                </a:path>
              </a:pathLst>
            </a:custGeom>
            <a:solidFill>
              <a:srgbClr val="4472C4"/>
            </a:solidFill>
          </p:spPr>
          <p:txBody>
            <a:bodyPr wrap="square" lIns="0" tIns="0" rIns="0" bIns="0" rtlCol="0"/>
            <a:lstStyle/>
            <a:p/>
          </p:txBody>
        </p:sp>
        <p:sp>
          <p:nvSpPr>
            <p:cNvPr id="5" name="object 5" descr=""/>
            <p:cNvSpPr/>
            <p:nvPr/>
          </p:nvSpPr>
          <p:spPr>
            <a:xfrm>
              <a:off x="4098318" y="5029057"/>
              <a:ext cx="1312545" cy="1355725"/>
            </a:xfrm>
            <a:custGeom>
              <a:avLst/>
              <a:gdLst/>
              <a:ahLst/>
              <a:cxnLst/>
              <a:rect l="l" t="t" r="r" b="b"/>
              <a:pathLst>
                <a:path w="1312545" h="1355725">
                  <a:moveTo>
                    <a:pt x="1312113" y="916139"/>
                  </a:moveTo>
                  <a:lnTo>
                    <a:pt x="1293498" y="960842"/>
                  </a:lnTo>
                  <a:lnTo>
                    <a:pt x="1272092" y="1003515"/>
                  </a:lnTo>
                  <a:lnTo>
                    <a:pt x="1248044" y="1044092"/>
                  </a:lnTo>
                  <a:lnTo>
                    <a:pt x="1221499" y="1082505"/>
                  </a:lnTo>
                  <a:lnTo>
                    <a:pt x="1192607" y="1118686"/>
                  </a:lnTo>
                  <a:lnTo>
                    <a:pt x="1161515" y="1152571"/>
                  </a:lnTo>
                  <a:lnTo>
                    <a:pt x="1128370" y="1184090"/>
                  </a:lnTo>
                  <a:lnTo>
                    <a:pt x="1093321" y="1213177"/>
                  </a:lnTo>
                  <a:lnTo>
                    <a:pt x="1056514" y="1239766"/>
                  </a:lnTo>
                  <a:lnTo>
                    <a:pt x="1018098" y="1263789"/>
                  </a:lnTo>
                  <a:lnTo>
                    <a:pt x="978221" y="1285179"/>
                  </a:lnTo>
                  <a:lnTo>
                    <a:pt x="937029" y="1303869"/>
                  </a:lnTo>
                  <a:lnTo>
                    <a:pt x="894671" y="1319793"/>
                  </a:lnTo>
                  <a:lnTo>
                    <a:pt x="851294" y="1332882"/>
                  </a:lnTo>
                  <a:lnTo>
                    <a:pt x="807046" y="1343071"/>
                  </a:lnTo>
                  <a:lnTo>
                    <a:pt x="762074" y="1350292"/>
                  </a:lnTo>
                  <a:lnTo>
                    <a:pt x="716527" y="1354478"/>
                  </a:lnTo>
                  <a:lnTo>
                    <a:pt x="670552" y="1355562"/>
                  </a:lnTo>
                  <a:lnTo>
                    <a:pt x="624296" y="1353478"/>
                  </a:lnTo>
                  <a:lnTo>
                    <a:pt x="577908" y="1348157"/>
                  </a:lnTo>
                  <a:lnTo>
                    <a:pt x="531535" y="1339534"/>
                  </a:lnTo>
                  <a:lnTo>
                    <a:pt x="485324" y="1327541"/>
                  </a:lnTo>
                  <a:lnTo>
                    <a:pt x="439424" y="1312111"/>
                  </a:lnTo>
                  <a:lnTo>
                    <a:pt x="394721" y="1293496"/>
                  </a:lnTo>
                  <a:lnTo>
                    <a:pt x="352047" y="1272090"/>
                  </a:lnTo>
                  <a:lnTo>
                    <a:pt x="311471" y="1248041"/>
                  </a:lnTo>
                  <a:lnTo>
                    <a:pt x="273058" y="1221497"/>
                  </a:lnTo>
                  <a:lnTo>
                    <a:pt x="236876" y="1192605"/>
                  </a:lnTo>
                  <a:lnTo>
                    <a:pt x="202992" y="1161512"/>
                  </a:lnTo>
                  <a:lnTo>
                    <a:pt x="171473" y="1128368"/>
                  </a:lnTo>
                  <a:lnTo>
                    <a:pt x="142385" y="1093318"/>
                  </a:lnTo>
                  <a:lnTo>
                    <a:pt x="115796" y="1056512"/>
                  </a:lnTo>
                  <a:lnTo>
                    <a:pt x="91773" y="1018096"/>
                  </a:lnTo>
                  <a:lnTo>
                    <a:pt x="70383" y="978218"/>
                  </a:lnTo>
                  <a:lnTo>
                    <a:pt x="51693" y="937026"/>
                  </a:lnTo>
                  <a:lnTo>
                    <a:pt x="35769" y="894668"/>
                  </a:lnTo>
                  <a:lnTo>
                    <a:pt x="22680" y="851291"/>
                  </a:lnTo>
                  <a:lnTo>
                    <a:pt x="12491" y="807043"/>
                  </a:lnTo>
                  <a:lnTo>
                    <a:pt x="5270" y="762072"/>
                  </a:lnTo>
                  <a:lnTo>
                    <a:pt x="1084" y="716525"/>
                  </a:lnTo>
                  <a:lnTo>
                    <a:pt x="0" y="670550"/>
                  </a:lnTo>
                  <a:lnTo>
                    <a:pt x="2084" y="624294"/>
                  </a:lnTo>
                  <a:lnTo>
                    <a:pt x="7405" y="577906"/>
                  </a:lnTo>
                  <a:lnTo>
                    <a:pt x="16028" y="531533"/>
                  </a:lnTo>
                  <a:lnTo>
                    <a:pt x="28021" y="485323"/>
                  </a:lnTo>
                  <a:lnTo>
                    <a:pt x="43451" y="439423"/>
                  </a:lnTo>
                  <a:lnTo>
                    <a:pt x="62067" y="394720"/>
                  </a:lnTo>
                  <a:lnTo>
                    <a:pt x="83473" y="352047"/>
                  </a:lnTo>
                  <a:lnTo>
                    <a:pt x="107522" y="311471"/>
                  </a:lnTo>
                  <a:lnTo>
                    <a:pt x="134066" y="273058"/>
                  </a:lnTo>
                  <a:lnTo>
                    <a:pt x="162959" y="236876"/>
                  </a:lnTo>
                  <a:lnTo>
                    <a:pt x="194051" y="202992"/>
                  </a:lnTo>
                  <a:lnTo>
                    <a:pt x="227196" y="171473"/>
                  </a:lnTo>
                  <a:lnTo>
                    <a:pt x="262246" y="142385"/>
                  </a:lnTo>
                  <a:lnTo>
                    <a:pt x="299052" y="115797"/>
                  </a:lnTo>
                  <a:lnTo>
                    <a:pt x="337468" y="91774"/>
                  </a:lnTo>
                  <a:lnTo>
                    <a:pt x="377346" y="70384"/>
                  </a:lnTo>
                  <a:lnTo>
                    <a:pt x="418538" y="51693"/>
                  </a:lnTo>
                  <a:lnTo>
                    <a:pt x="460896" y="35770"/>
                  </a:lnTo>
                  <a:lnTo>
                    <a:pt x="504273" y="22680"/>
                  </a:lnTo>
                  <a:lnTo>
                    <a:pt x="548521" y="12491"/>
                  </a:lnTo>
                  <a:lnTo>
                    <a:pt x="593492" y="5270"/>
                  </a:lnTo>
                  <a:lnTo>
                    <a:pt x="639039" y="1084"/>
                  </a:lnTo>
                  <a:lnTo>
                    <a:pt x="685014" y="0"/>
                  </a:lnTo>
                  <a:lnTo>
                    <a:pt x="731270" y="2084"/>
                  </a:lnTo>
                  <a:lnTo>
                    <a:pt x="777658" y="7404"/>
                  </a:lnTo>
                  <a:lnTo>
                    <a:pt x="824030" y="16027"/>
                  </a:lnTo>
                  <a:lnTo>
                    <a:pt x="870241" y="28020"/>
                  </a:lnTo>
                  <a:lnTo>
                    <a:pt x="916140" y="43450"/>
                  </a:lnTo>
                  <a:lnTo>
                    <a:pt x="963013" y="63097"/>
                  </a:lnTo>
                  <a:lnTo>
                    <a:pt x="1008000" y="86045"/>
                  </a:lnTo>
                  <a:lnTo>
                    <a:pt x="1050952" y="112150"/>
                  </a:lnTo>
                  <a:lnTo>
                    <a:pt x="1091720" y="141266"/>
                  </a:lnTo>
                  <a:lnTo>
                    <a:pt x="1130153" y="173250"/>
                  </a:lnTo>
                  <a:lnTo>
                    <a:pt x="1166101" y="207957"/>
                  </a:lnTo>
                  <a:lnTo>
                    <a:pt x="1199416" y="245242"/>
                  </a:lnTo>
                  <a:lnTo>
                    <a:pt x="1229947" y="284960"/>
                  </a:lnTo>
                  <a:lnTo>
                    <a:pt x="1257545" y="326968"/>
                  </a:lnTo>
                  <a:lnTo>
                    <a:pt x="1282061" y="371121"/>
                  </a:lnTo>
                  <a:lnTo>
                    <a:pt x="1303343" y="417274"/>
                  </a:lnTo>
                  <a:lnTo>
                    <a:pt x="677782" y="677780"/>
                  </a:lnTo>
                  <a:lnTo>
                    <a:pt x="1312113" y="916139"/>
                  </a:lnTo>
                  <a:close/>
                </a:path>
              </a:pathLst>
            </a:custGeom>
            <a:ln w="12700">
              <a:solidFill>
                <a:srgbClr val="2F528F"/>
              </a:solidFill>
            </a:ln>
          </p:spPr>
          <p:txBody>
            <a:bodyPr wrap="square" lIns="0" tIns="0" rIns="0" bIns="0" rtlCol="0"/>
            <a:lstStyle/>
            <a:p/>
          </p:txBody>
        </p:sp>
        <p:sp>
          <p:nvSpPr>
            <p:cNvPr id="6" name="object 6" descr=""/>
            <p:cNvSpPr/>
            <p:nvPr/>
          </p:nvSpPr>
          <p:spPr>
            <a:xfrm>
              <a:off x="5404751" y="5502465"/>
              <a:ext cx="678180" cy="393700"/>
            </a:xfrm>
            <a:custGeom>
              <a:avLst/>
              <a:gdLst/>
              <a:ahLst/>
              <a:cxnLst/>
              <a:rect l="l" t="t" r="r" b="b"/>
              <a:pathLst>
                <a:path w="678179" h="393700">
                  <a:moveTo>
                    <a:pt x="645947" y="0"/>
                  </a:moveTo>
                  <a:lnTo>
                    <a:pt x="0" y="204842"/>
                  </a:lnTo>
                  <a:lnTo>
                    <a:pt x="650925" y="393261"/>
                  </a:lnTo>
                  <a:lnTo>
                    <a:pt x="663067" y="344652"/>
                  </a:lnTo>
                  <a:lnTo>
                    <a:pt x="671555" y="295481"/>
                  </a:lnTo>
                  <a:lnTo>
                    <a:pt x="676395" y="245950"/>
                  </a:lnTo>
                  <a:lnTo>
                    <a:pt x="677587" y="196263"/>
                  </a:lnTo>
                  <a:lnTo>
                    <a:pt x="675136" y="146622"/>
                  </a:lnTo>
                  <a:lnTo>
                    <a:pt x="669044" y="97229"/>
                  </a:lnTo>
                  <a:lnTo>
                    <a:pt x="659313" y="48287"/>
                  </a:lnTo>
                  <a:lnTo>
                    <a:pt x="645947" y="0"/>
                  </a:lnTo>
                  <a:close/>
                </a:path>
              </a:pathLst>
            </a:custGeom>
            <a:solidFill>
              <a:srgbClr val="FF0000"/>
            </a:solidFill>
          </p:spPr>
          <p:txBody>
            <a:bodyPr wrap="square" lIns="0" tIns="0" rIns="0" bIns="0" rtlCol="0"/>
            <a:lstStyle/>
            <a:p/>
          </p:txBody>
        </p:sp>
        <p:sp>
          <p:nvSpPr>
            <p:cNvPr id="7" name="object 7" descr=""/>
            <p:cNvSpPr/>
            <p:nvPr/>
          </p:nvSpPr>
          <p:spPr>
            <a:xfrm>
              <a:off x="5404761" y="5502474"/>
              <a:ext cx="678180" cy="393700"/>
            </a:xfrm>
            <a:custGeom>
              <a:avLst/>
              <a:gdLst/>
              <a:ahLst/>
              <a:cxnLst/>
              <a:rect l="l" t="t" r="r" b="b"/>
              <a:pathLst>
                <a:path w="678179" h="393700">
                  <a:moveTo>
                    <a:pt x="645932" y="0"/>
                  </a:moveTo>
                  <a:lnTo>
                    <a:pt x="659302" y="48285"/>
                  </a:lnTo>
                  <a:lnTo>
                    <a:pt x="669035" y="97225"/>
                  </a:lnTo>
                  <a:lnTo>
                    <a:pt x="675129" y="146616"/>
                  </a:lnTo>
                  <a:lnTo>
                    <a:pt x="677580" y="196257"/>
                  </a:lnTo>
                  <a:lnTo>
                    <a:pt x="676386" y="245944"/>
                  </a:lnTo>
                  <a:lnTo>
                    <a:pt x="671545" y="295474"/>
                  </a:lnTo>
                  <a:lnTo>
                    <a:pt x="663055" y="344645"/>
                  </a:lnTo>
                  <a:lnTo>
                    <a:pt x="650912" y="393254"/>
                  </a:lnTo>
                  <a:lnTo>
                    <a:pt x="0" y="204833"/>
                  </a:lnTo>
                  <a:lnTo>
                    <a:pt x="645932" y="0"/>
                  </a:lnTo>
                  <a:close/>
                </a:path>
              </a:pathLst>
            </a:custGeom>
            <a:ln w="12699">
              <a:solidFill>
                <a:srgbClr val="2F528F"/>
              </a:solidFill>
            </a:ln>
          </p:spPr>
          <p:txBody>
            <a:bodyPr wrap="square" lIns="0" tIns="0" rIns="0" bIns="0" rtlCol="0"/>
            <a:lstStyle/>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7300" y="126492"/>
            <a:ext cx="4089400" cy="513080"/>
          </a:xfrm>
          <a:prstGeom prst="rect"/>
        </p:spPr>
        <p:txBody>
          <a:bodyPr wrap="square" lIns="0" tIns="12700" rIns="0" bIns="0" rtlCol="0" vert="horz">
            <a:spAutoFit/>
          </a:bodyPr>
          <a:lstStyle/>
          <a:p>
            <a:pPr marL="12700">
              <a:lnSpc>
                <a:spcPct val="100000"/>
              </a:lnSpc>
              <a:spcBef>
                <a:spcPts val="100"/>
              </a:spcBef>
            </a:pPr>
            <a:r>
              <a:rPr dirty="0" spc="-5"/>
              <a:t>糖質結合ドメインの例</a:t>
            </a:r>
          </a:p>
        </p:txBody>
      </p:sp>
      <p:pic>
        <p:nvPicPr>
          <p:cNvPr id="3" name="object 3" descr=""/>
          <p:cNvPicPr/>
          <p:nvPr/>
        </p:nvPicPr>
        <p:blipFill>
          <a:blip r:embed="rId2" cstate="print"/>
          <a:stretch>
            <a:fillRect/>
          </a:stretch>
        </p:blipFill>
        <p:spPr>
          <a:xfrm>
            <a:off x="628650" y="2381468"/>
            <a:ext cx="3783035" cy="3904462"/>
          </a:xfrm>
          <a:prstGeom prst="rect">
            <a:avLst/>
          </a:prstGeom>
        </p:spPr>
      </p:pic>
      <p:sp>
        <p:nvSpPr>
          <p:cNvPr id="4" name="object 4" descr=""/>
          <p:cNvSpPr txBox="1"/>
          <p:nvPr/>
        </p:nvSpPr>
        <p:spPr>
          <a:xfrm>
            <a:off x="803222" y="1602511"/>
            <a:ext cx="3434079" cy="646430"/>
          </a:xfrm>
          <a:prstGeom prst="rect">
            <a:avLst/>
          </a:prstGeom>
          <a:ln w="9525">
            <a:solidFill>
              <a:srgbClr val="00B050"/>
            </a:solidFill>
          </a:ln>
        </p:spPr>
        <p:txBody>
          <a:bodyPr wrap="square" lIns="0" tIns="34290" rIns="0" bIns="0" rtlCol="0" vert="horz">
            <a:spAutoFit/>
          </a:bodyPr>
          <a:lstStyle/>
          <a:p>
            <a:pPr marL="90805">
              <a:lnSpc>
                <a:spcPts val="2125"/>
              </a:lnSpc>
              <a:spcBef>
                <a:spcPts val="270"/>
              </a:spcBef>
            </a:pPr>
            <a:r>
              <a:rPr dirty="0" sz="1800">
                <a:solidFill>
                  <a:srgbClr val="00B050"/>
                </a:solidFill>
                <a:latin typeface="游ゴシック"/>
                <a:cs typeface="游ゴシック"/>
              </a:rPr>
              <a:t>緑</a:t>
            </a:r>
            <a:r>
              <a:rPr dirty="0" sz="1800" spc="-10">
                <a:latin typeface="游ゴシック"/>
                <a:cs typeface="游ゴシック"/>
              </a:rPr>
              <a:t>：リガンドフリー構造 </a:t>
            </a:r>
            <a:r>
              <a:rPr dirty="0" sz="1800" spc="-10">
                <a:latin typeface="Calibri"/>
                <a:cs typeface="Calibri"/>
              </a:rPr>
              <a:t>(3ACF)</a:t>
            </a:r>
            <a:endParaRPr sz="1800">
              <a:latin typeface="Calibri"/>
              <a:cs typeface="Calibri"/>
            </a:endParaRPr>
          </a:p>
          <a:p>
            <a:pPr marL="90805">
              <a:lnSpc>
                <a:spcPts val="2125"/>
              </a:lnSpc>
            </a:pPr>
            <a:r>
              <a:rPr dirty="0" sz="1800">
                <a:solidFill>
                  <a:srgbClr val="BF9000"/>
                </a:solidFill>
                <a:latin typeface="游ゴシック"/>
                <a:cs typeface="游ゴシック"/>
              </a:rPr>
              <a:t>⻩</a:t>
            </a:r>
            <a:r>
              <a:rPr dirty="0" sz="1800" spc="-15">
                <a:latin typeface="游ゴシック"/>
                <a:cs typeface="游ゴシック"/>
              </a:rPr>
              <a:t>：リガンド結合構造 </a:t>
            </a:r>
            <a:r>
              <a:rPr dirty="0" sz="1800" spc="-10">
                <a:latin typeface="Calibri"/>
                <a:cs typeface="Calibri"/>
              </a:rPr>
              <a:t>(3ACH)</a:t>
            </a:r>
            <a:endParaRPr sz="1800">
              <a:latin typeface="Calibri"/>
              <a:cs typeface="Calibri"/>
            </a:endParaRPr>
          </a:p>
        </p:txBody>
      </p:sp>
      <p:sp>
        <p:nvSpPr>
          <p:cNvPr id="5" name="object 5" descr=""/>
          <p:cNvSpPr txBox="1"/>
          <p:nvPr/>
        </p:nvSpPr>
        <p:spPr>
          <a:xfrm>
            <a:off x="803224" y="6050281"/>
            <a:ext cx="3608704" cy="646430"/>
          </a:xfrm>
          <a:prstGeom prst="rect">
            <a:avLst/>
          </a:prstGeom>
          <a:ln w="9525">
            <a:solidFill>
              <a:srgbClr val="FFC000"/>
            </a:solidFill>
          </a:ln>
        </p:spPr>
        <p:txBody>
          <a:bodyPr wrap="square" lIns="0" tIns="33020" rIns="0" bIns="0" rtlCol="0" vert="horz">
            <a:spAutoFit/>
          </a:bodyPr>
          <a:lstStyle/>
          <a:p>
            <a:pPr marL="90805">
              <a:lnSpc>
                <a:spcPts val="2125"/>
              </a:lnSpc>
              <a:spcBef>
                <a:spcPts val="260"/>
              </a:spcBef>
            </a:pPr>
            <a:r>
              <a:rPr dirty="0" sz="1800">
                <a:solidFill>
                  <a:srgbClr val="C55A11"/>
                </a:solidFill>
                <a:latin typeface="游ゴシック"/>
                <a:cs typeface="游ゴシック"/>
              </a:rPr>
              <a:t>橙</a:t>
            </a:r>
            <a:r>
              <a:rPr dirty="0" sz="1800" spc="-5">
                <a:latin typeface="游ゴシック"/>
                <a:cs typeface="游ゴシック"/>
              </a:rPr>
              <a:t>：リガンドフリー構造に</a:t>
            </a:r>
            <a:endParaRPr sz="1800">
              <a:latin typeface="游ゴシック"/>
              <a:cs typeface="游ゴシック"/>
            </a:endParaRPr>
          </a:p>
          <a:p>
            <a:pPr marL="90805">
              <a:lnSpc>
                <a:spcPts val="2125"/>
              </a:lnSpc>
            </a:pPr>
            <a:r>
              <a:rPr dirty="0" sz="1800" spc="-10">
                <a:latin typeface="Calibri"/>
                <a:cs typeface="Calibri"/>
              </a:rPr>
              <a:t>automated docking</a:t>
            </a:r>
            <a:r>
              <a:rPr dirty="0" sz="1800" spc="-10">
                <a:latin typeface="游ゴシック"/>
                <a:cs typeface="游ゴシック"/>
              </a:rPr>
              <a:t>したリガンド</a:t>
            </a:r>
            <a:endParaRPr sz="1800">
              <a:latin typeface="游ゴシック"/>
              <a:cs typeface="游ゴシック"/>
            </a:endParaRPr>
          </a:p>
        </p:txBody>
      </p:sp>
      <p:pic>
        <p:nvPicPr>
          <p:cNvPr id="6" name="object 6" descr=""/>
          <p:cNvPicPr/>
          <p:nvPr/>
        </p:nvPicPr>
        <p:blipFill>
          <a:blip r:embed="rId3" cstate="print"/>
          <a:stretch>
            <a:fillRect/>
          </a:stretch>
        </p:blipFill>
        <p:spPr>
          <a:xfrm>
            <a:off x="4906886" y="2378680"/>
            <a:ext cx="3943350" cy="3904284"/>
          </a:xfrm>
          <a:prstGeom prst="rect">
            <a:avLst/>
          </a:prstGeom>
        </p:spPr>
      </p:pic>
      <p:sp>
        <p:nvSpPr>
          <p:cNvPr id="7" name="object 7" descr=""/>
          <p:cNvSpPr txBox="1"/>
          <p:nvPr/>
        </p:nvSpPr>
        <p:spPr>
          <a:xfrm>
            <a:off x="4933429" y="1602511"/>
            <a:ext cx="3395979" cy="646430"/>
          </a:xfrm>
          <a:prstGeom prst="rect">
            <a:avLst/>
          </a:prstGeom>
          <a:ln w="9525">
            <a:solidFill>
              <a:srgbClr val="FF40FF"/>
            </a:solidFill>
          </a:ln>
        </p:spPr>
        <p:txBody>
          <a:bodyPr wrap="square" lIns="0" tIns="34290" rIns="0" bIns="0" rtlCol="0" vert="horz">
            <a:spAutoFit/>
          </a:bodyPr>
          <a:lstStyle/>
          <a:p>
            <a:pPr marL="90805">
              <a:lnSpc>
                <a:spcPts val="2125"/>
              </a:lnSpc>
              <a:spcBef>
                <a:spcPts val="270"/>
              </a:spcBef>
            </a:pPr>
            <a:r>
              <a:rPr dirty="0" sz="1800">
                <a:solidFill>
                  <a:srgbClr val="00B050"/>
                </a:solidFill>
                <a:latin typeface="游ゴシック"/>
                <a:cs typeface="游ゴシック"/>
              </a:rPr>
              <a:t>緑</a:t>
            </a:r>
            <a:r>
              <a:rPr dirty="0" sz="1800" spc="-10">
                <a:latin typeface="游ゴシック"/>
                <a:cs typeface="游ゴシック"/>
              </a:rPr>
              <a:t>：リガンドフリー構造 </a:t>
            </a:r>
            <a:r>
              <a:rPr dirty="0" sz="1800" spc="-10">
                <a:latin typeface="Calibri"/>
                <a:cs typeface="Calibri"/>
              </a:rPr>
              <a:t>(3ACF)</a:t>
            </a:r>
            <a:endParaRPr sz="1800">
              <a:latin typeface="Calibri"/>
              <a:cs typeface="Calibri"/>
            </a:endParaRPr>
          </a:p>
          <a:p>
            <a:pPr marL="90805">
              <a:lnSpc>
                <a:spcPts val="2125"/>
              </a:lnSpc>
            </a:pPr>
            <a:r>
              <a:rPr dirty="0" sz="1800">
                <a:solidFill>
                  <a:srgbClr val="FF40FF"/>
                </a:solidFill>
                <a:latin typeface="游ゴシック"/>
                <a:cs typeface="游ゴシック"/>
              </a:rPr>
              <a:t>マゼンタ</a:t>
            </a:r>
            <a:r>
              <a:rPr dirty="0" sz="1800" spc="-10">
                <a:latin typeface="游ゴシック"/>
                <a:cs typeface="游ゴシック"/>
              </a:rPr>
              <a:t>：</a:t>
            </a:r>
            <a:r>
              <a:rPr dirty="0" sz="1800" spc="-10">
                <a:latin typeface="Calibri"/>
                <a:cs typeface="Calibri"/>
              </a:rPr>
              <a:t>AF2</a:t>
            </a:r>
            <a:r>
              <a:rPr dirty="0" sz="1800" spc="-15">
                <a:latin typeface="游ゴシック"/>
                <a:cs typeface="游ゴシック"/>
              </a:rPr>
              <a:t>予測構造</a:t>
            </a:r>
            <a:endParaRPr sz="1800">
              <a:latin typeface="游ゴシック"/>
              <a:cs typeface="游ゴシック"/>
            </a:endParaRPr>
          </a:p>
        </p:txBody>
      </p:sp>
      <p:sp>
        <p:nvSpPr>
          <p:cNvPr id="8" name="object 8" descr=""/>
          <p:cNvSpPr txBox="1"/>
          <p:nvPr/>
        </p:nvSpPr>
        <p:spPr>
          <a:xfrm>
            <a:off x="4906886" y="6050281"/>
            <a:ext cx="3608704" cy="646430"/>
          </a:xfrm>
          <a:prstGeom prst="rect">
            <a:avLst/>
          </a:prstGeom>
          <a:ln w="9525">
            <a:solidFill>
              <a:srgbClr val="FF9380"/>
            </a:solidFill>
          </a:ln>
        </p:spPr>
        <p:txBody>
          <a:bodyPr wrap="square" lIns="0" tIns="33020" rIns="0" bIns="0" rtlCol="0" vert="horz">
            <a:spAutoFit/>
          </a:bodyPr>
          <a:lstStyle/>
          <a:p>
            <a:pPr marL="90805">
              <a:lnSpc>
                <a:spcPts val="2125"/>
              </a:lnSpc>
              <a:spcBef>
                <a:spcPts val="260"/>
              </a:spcBef>
            </a:pPr>
            <a:r>
              <a:rPr dirty="0" sz="1800">
                <a:solidFill>
                  <a:srgbClr val="FF9380"/>
                </a:solidFill>
                <a:latin typeface="游ゴシック"/>
                <a:cs typeface="游ゴシック"/>
              </a:rPr>
              <a:t>ピンク</a:t>
            </a:r>
            <a:r>
              <a:rPr dirty="0" sz="1800" spc="-10">
                <a:latin typeface="游ゴシック"/>
                <a:cs typeface="游ゴシック"/>
              </a:rPr>
              <a:t>：</a:t>
            </a:r>
            <a:r>
              <a:rPr dirty="0" sz="1800" spc="-10">
                <a:latin typeface="Calibri"/>
                <a:cs typeface="Calibri"/>
              </a:rPr>
              <a:t>AF2</a:t>
            </a:r>
            <a:r>
              <a:rPr dirty="0" sz="1800" spc="-10">
                <a:latin typeface="游ゴシック"/>
                <a:cs typeface="游ゴシック"/>
              </a:rPr>
              <a:t>予測構造に</a:t>
            </a:r>
            <a:endParaRPr sz="1800">
              <a:latin typeface="游ゴシック"/>
              <a:cs typeface="游ゴシック"/>
            </a:endParaRPr>
          </a:p>
          <a:p>
            <a:pPr marL="90805">
              <a:lnSpc>
                <a:spcPts val="2125"/>
              </a:lnSpc>
            </a:pPr>
            <a:r>
              <a:rPr dirty="0" sz="1800" spc="-10">
                <a:latin typeface="Calibri"/>
                <a:cs typeface="Calibri"/>
              </a:rPr>
              <a:t>automated docking</a:t>
            </a:r>
            <a:r>
              <a:rPr dirty="0" sz="1800" spc="-10">
                <a:latin typeface="游ゴシック"/>
                <a:cs typeface="游ゴシック"/>
              </a:rPr>
              <a:t>したリガンド</a:t>
            </a:r>
            <a:endParaRPr sz="1800">
              <a:latin typeface="游ゴシック"/>
              <a:cs typeface="游ゴシック"/>
            </a:endParaRPr>
          </a:p>
        </p:txBody>
      </p:sp>
      <p:grpSp>
        <p:nvGrpSpPr>
          <p:cNvPr id="9" name="object 9" descr=""/>
          <p:cNvGrpSpPr/>
          <p:nvPr/>
        </p:nvGrpSpPr>
        <p:grpSpPr>
          <a:xfrm>
            <a:off x="5599791" y="3315732"/>
            <a:ext cx="1865630" cy="1154430"/>
            <a:chOff x="5599791" y="3315732"/>
            <a:chExt cx="1865630" cy="1154430"/>
          </a:xfrm>
        </p:grpSpPr>
        <p:sp>
          <p:nvSpPr>
            <p:cNvPr id="10" name="object 10" descr=""/>
            <p:cNvSpPr/>
            <p:nvPr/>
          </p:nvSpPr>
          <p:spPr>
            <a:xfrm>
              <a:off x="5606141" y="3538328"/>
              <a:ext cx="664845" cy="925194"/>
            </a:xfrm>
            <a:custGeom>
              <a:avLst/>
              <a:gdLst/>
              <a:ahLst/>
              <a:cxnLst/>
              <a:rect l="l" t="t" r="r" b="b"/>
              <a:pathLst>
                <a:path w="664845" h="925195">
                  <a:moveTo>
                    <a:pt x="107116" y="586019"/>
                  </a:moveTo>
                  <a:lnTo>
                    <a:pt x="78208" y="529149"/>
                  </a:lnTo>
                  <a:lnTo>
                    <a:pt x="53805" y="472503"/>
                  </a:lnTo>
                  <a:lnTo>
                    <a:pt x="33925" y="416615"/>
                  </a:lnTo>
                  <a:lnTo>
                    <a:pt x="18587" y="362019"/>
                  </a:lnTo>
                  <a:lnTo>
                    <a:pt x="7807" y="309249"/>
                  </a:lnTo>
                  <a:lnTo>
                    <a:pt x="1606" y="258837"/>
                  </a:lnTo>
                  <a:lnTo>
                    <a:pt x="0" y="211316"/>
                  </a:lnTo>
                  <a:lnTo>
                    <a:pt x="3007" y="167222"/>
                  </a:lnTo>
                  <a:lnTo>
                    <a:pt x="10645" y="127086"/>
                  </a:lnTo>
                  <a:lnTo>
                    <a:pt x="39889" y="60825"/>
                  </a:lnTo>
                  <a:lnTo>
                    <a:pt x="87875" y="16800"/>
                  </a:lnTo>
                  <a:lnTo>
                    <a:pt x="150792" y="0"/>
                  </a:lnTo>
                  <a:lnTo>
                    <a:pt x="185725" y="2159"/>
                  </a:lnTo>
                  <a:lnTo>
                    <a:pt x="260337" y="26088"/>
                  </a:lnTo>
                  <a:lnTo>
                    <a:pt x="299136" y="47254"/>
                  </a:lnTo>
                  <a:lnTo>
                    <a:pt x="338344" y="74151"/>
                  </a:lnTo>
                  <a:lnTo>
                    <a:pt x="377521" y="106478"/>
                  </a:lnTo>
                  <a:lnTo>
                    <a:pt x="416226" y="143933"/>
                  </a:lnTo>
                  <a:lnTo>
                    <a:pt x="454020" y="186213"/>
                  </a:lnTo>
                  <a:lnTo>
                    <a:pt x="490462" y="233017"/>
                  </a:lnTo>
                  <a:lnTo>
                    <a:pt x="525111" y="284043"/>
                  </a:lnTo>
                  <a:lnTo>
                    <a:pt x="557529" y="338989"/>
                  </a:lnTo>
                  <a:lnTo>
                    <a:pt x="586437" y="395860"/>
                  </a:lnTo>
                  <a:lnTo>
                    <a:pt x="610840" y="452505"/>
                  </a:lnTo>
                  <a:lnTo>
                    <a:pt x="630720" y="508393"/>
                  </a:lnTo>
                  <a:lnTo>
                    <a:pt x="646059" y="562989"/>
                  </a:lnTo>
                  <a:lnTo>
                    <a:pt x="656838" y="615760"/>
                  </a:lnTo>
                  <a:lnTo>
                    <a:pt x="663040" y="666173"/>
                  </a:lnTo>
                  <a:lnTo>
                    <a:pt x="664647" y="713694"/>
                  </a:lnTo>
                  <a:lnTo>
                    <a:pt x="661640" y="757789"/>
                  </a:lnTo>
                  <a:lnTo>
                    <a:pt x="654002" y="797925"/>
                  </a:lnTo>
                  <a:lnTo>
                    <a:pt x="624758" y="864187"/>
                  </a:lnTo>
                  <a:lnTo>
                    <a:pt x="576773" y="908212"/>
                  </a:lnTo>
                  <a:lnTo>
                    <a:pt x="513855" y="925012"/>
                  </a:lnTo>
                  <a:lnTo>
                    <a:pt x="478922" y="922852"/>
                  </a:lnTo>
                  <a:lnTo>
                    <a:pt x="404310" y="898922"/>
                  </a:lnTo>
                  <a:lnTo>
                    <a:pt x="365510" y="877756"/>
                  </a:lnTo>
                  <a:lnTo>
                    <a:pt x="326302" y="850858"/>
                  </a:lnTo>
                  <a:lnTo>
                    <a:pt x="287125" y="818531"/>
                  </a:lnTo>
                  <a:lnTo>
                    <a:pt x="248419" y="781076"/>
                  </a:lnTo>
                  <a:lnTo>
                    <a:pt x="210626" y="738795"/>
                  </a:lnTo>
                  <a:lnTo>
                    <a:pt x="174184" y="691991"/>
                  </a:lnTo>
                  <a:lnTo>
                    <a:pt x="139534" y="640965"/>
                  </a:lnTo>
                  <a:lnTo>
                    <a:pt x="107116" y="586019"/>
                  </a:lnTo>
                  <a:close/>
                </a:path>
              </a:pathLst>
            </a:custGeom>
            <a:ln w="12699">
              <a:solidFill>
                <a:srgbClr val="FF0000"/>
              </a:solidFill>
            </a:ln>
          </p:spPr>
          <p:txBody>
            <a:bodyPr wrap="square" lIns="0" tIns="0" rIns="0" bIns="0" rtlCol="0"/>
            <a:lstStyle/>
            <a:p/>
          </p:txBody>
        </p:sp>
        <p:sp>
          <p:nvSpPr>
            <p:cNvPr id="11" name="object 11" descr=""/>
            <p:cNvSpPr/>
            <p:nvPr/>
          </p:nvSpPr>
          <p:spPr>
            <a:xfrm>
              <a:off x="6839404" y="3322082"/>
              <a:ext cx="619760" cy="814069"/>
            </a:xfrm>
            <a:custGeom>
              <a:avLst/>
              <a:gdLst/>
              <a:ahLst/>
              <a:cxnLst/>
              <a:rect l="l" t="t" r="r" b="b"/>
              <a:pathLst>
                <a:path w="619759" h="814070">
                  <a:moveTo>
                    <a:pt x="84518" y="530509"/>
                  </a:moveTo>
                  <a:lnTo>
                    <a:pt x="57696" y="476729"/>
                  </a:lnTo>
                  <a:lnTo>
                    <a:pt x="35989" y="422946"/>
                  </a:lnTo>
                  <a:lnTo>
                    <a:pt x="19380" y="369768"/>
                  </a:lnTo>
                  <a:lnTo>
                    <a:pt x="7855" y="317805"/>
                  </a:lnTo>
                  <a:lnTo>
                    <a:pt x="1400" y="267666"/>
                  </a:lnTo>
                  <a:lnTo>
                    <a:pt x="0" y="219961"/>
                  </a:lnTo>
                  <a:lnTo>
                    <a:pt x="3639" y="175299"/>
                  </a:lnTo>
                  <a:lnTo>
                    <a:pt x="12303" y="134291"/>
                  </a:lnTo>
                  <a:lnTo>
                    <a:pt x="25977" y="97544"/>
                  </a:lnTo>
                  <a:lnTo>
                    <a:pt x="68297" y="39277"/>
                  </a:lnTo>
                  <a:lnTo>
                    <a:pt x="129415" y="5756"/>
                  </a:lnTo>
                  <a:lnTo>
                    <a:pt x="164384" y="0"/>
                  </a:lnTo>
                  <a:lnTo>
                    <a:pt x="201298" y="1389"/>
                  </a:lnTo>
                  <a:lnTo>
                    <a:pt x="239634" y="9610"/>
                  </a:lnTo>
                  <a:lnTo>
                    <a:pt x="278872" y="24347"/>
                  </a:lnTo>
                  <a:lnTo>
                    <a:pt x="318489" y="45284"/>
                  </a:lnTo>
                  <a:lnTo>
                    <a:pt x="357964" y="72108"/>
                  </a:lnTo>
                  <a:lnTo>
                    <a:pt x="396774" y="104501"/>
                  </a:lnTo>
                  <a:lnTo>
                    <a:pt x="434397" y="142150"/>
                  </a:lnTo>
                  <a:lnTo>
                    <a:pt x="470312" y="184740"/>
                  </a:lnTo>
                  <a:lnTo>
                    <a:pt x="503997" y="231954"/>
                  </a:lnTo>
                  <a:lnTo>
                    <a:pt x="534930" y="283479"/>
                  </a:lnTo>
                  <a:lnTo>
                    <a:pt x="561752" y="337259"/>
                  </a:lnTo>
                  <a:lnTo>
                    <a:pt x="583460" y="391042"/>
                  </a:lnTo>
                  <a:lnTo>
                    <a:pt x="600068" y="444221"/>
                  </a:lnTo>
                  <a:lnTo>
                    <a:pt x="611593" y="496184"/>
                  </a:lnTo>
                  <a:lnTo>
                    <a:pt x="618048" y="546323"/>
                  </a:lnTo>
                  <a:lnTo>
                    <a:pt x="619449" y="594028"/>
                  </a:lnTo>
                  <a:lnTo>
                    <a:pt x="615810" y="638689"/>
                  </a:lnTo>
                  <a:lnTo>
                    <a:pt x="607146" y="679698"/>
                  </a:lnTo>
                  <a:lnTo>
                    <a:pt x="593472" y="716444"/>
                  </a:lnTo>
                  <a:lnTo>
                    <a:pt x="551151" y="774712"/>
                  </a:lnTo>
                  <a:lnTo>
                    <a:pt x="490033" y="808233"/>
                  </a:lnTo>
                  <a:lnTo>
                    <a:pt x="455065" y="813989"/>
                  </a:lnTo>
                  <a:lnTo>
                    <a:pt x="418151" y="812600"/>
                  </a:lnTo>
                  <a:lnTo>
                    <a:pt x="379814" y="804379"/>
                  </a:lnTo>
                  <a:lnTo>
                    <a:pt x="340577" y="789642"/>
                  </a:lnTo>
                  <a:lnTo>
                    <a:pt x="300959" y="768704"/>
                  </a:lnTo>
                  <a:lnTo>
                    <a:pt x="261485" y="741881"/>
                  </a:lnTo>
                  <a:lnTo>
                    <a:pt x="222675" y="709487"/>
                  </a:lnTo>
                  <a:lnTo>
                    <a:pt x="185051" y="671838"/>
                  </a:lnTo>
                  <a:lnTo>
                    <a:pt x="149136" y="629248"/>
                  </a:lnTo>
                  <a:lnTo>
                    <a:pt x="115451" y="582034"/>
                  </a:lnTo>
                  <a:lnTo>
                    <a:pt x="84518" y="530509"/>
                  </a:lnTo>
                  <a:close/>
                </a:path>
              </a:pathLst>
            </a:custGeom>
            <a:ln w="12699">
              <a:solidFill>
                <a:srgbClr val="FF0000"/>
              </a:solidFill>
            </a:ln>
          </p:spPr>
          <p:txBody>
            <a:bodyPr wrap="square" lIns="0" tIns="0" rIns="0" bIns="0" rtlCol="0"/>
            <a:lstStyle/>
            <a:p/>
          </p:txBody>
        </p:sp>
      </p:grpSp>
      <p:sp>
        <p:nvSpPr>
          <p:cNvPr id="12" name="object 12" descr=""/>
          <p:cNvSpPr txBox="1"/>
          <p:nvPr/>
        </p:nvSpPr>
        <p:spPr>
          <a:xfrm>
            <a:off x="5157622" y="5166715"/>
            <a:ext cx="504190" cy="369570"/>
          </a:xfrm>
          <a:prstGeom prst="rect">
            <a:avLst/>
          </a:prstGeom>
          <a:ln w="9525">
            <a:solidFill>
              <a:srgbClr val="FF0000"/>
            </a:solidFill>
          </a:ln>
        </p:spPr>
        <p:txBody>
          <a:bodyPr wrap="square" lIns="0" tIns="33020" rIns="0" bIns="0" rtlCol="0" vert="horz">
            <a:spAutoFit/>
          </a:bodyPr>
          <a:lstStyle/>
          <a:p>
            <a:pPr marL="90805">
              <a:lnSpc>
                <a:spcPct val="100000"/>
              </a:lnSpc>
              <a:spcBef>
                <a:spcPts val="260"/>
              </a:spcBef>
            </a:pPr>
            <a:r>
              <a:rPr dirty="0" sz="1800" spc="-25">
                <a:latin typeface="Calibri"/>
                <a:cs typeface="Calibri"/>
              </a:rPr>
              <a:t>Arg</a:t>
            </a:r>
            <a:endParaRPr sz="1800">
              <a:latin typeface="Calibri"/>
              <a:cs typeface="Calibri"/>
            </a:endParaRPr>
          </a:p>
        </p:txBody>
      </p:sp>
      <p:sp>
        <p:nvSpPr>
          <p:cNvPr id="13" name="object 13" descr=""/>
          <p:cNvSpPr txBox="1"/>
          <p:nvPr/>
        </p:nvSpPr>
        <p:spPr>
          <a:xfrm>
            <a:off x="8085759" y="2536532"/>
            <a:ext cx="505459" cy="369570"/>
          </a:xfrm>
          <a:prstGeom prst="rect">
            <a:avLst/>
          </a:prstGeom>
          <a:ln w="9525">
            <a:solidFill>
              <a:srgbClr val="FF0000"/>
            </a:solidFill>
          </a:ln>
        </p:spPr>
        <p:txBody>
          <a:bodyPr wrap="square" lIns="0" tIns="33019" rIns="0" bIns="0" rtlCol="0" vert="horz">
            <a:spAutoFit/>
          </a:bodyPr>
          <a:lstStyle/>
          <a:p>
            <a:pPr marL="91440">
              <a:lnSpc>
                <a:spcPct val="100000"/>
              </a:lnSpc>
              <a:spcBef>
                <a:spcPts val="259"/>
              </a:spcBef>
            </a:pPr>
            <a:r>
              <a:rPr dirty="0" sz="1800" spc="-25">
                <a:latin typeface="Calibri"/>
                <a:cs typeface="Calibri"/>
              </a:rPr>
              <a:t>Gln</a:t>
            </a:r>
            <a:endParaRPr sz="1800">
              <a:latin typeface="Calibri"/>
              <a:cs typeface="Calibri"/>
            </a:endParaRPr>
          </a:p>
        </p:txBody>
      </p:sp>
      <p:grpSp>
        <p:nvGrpSpPr>
          <p:cNvPr id="14" name="object 14" descr=""/>
          <p:cNvGrpSpPr/>
          <p:nvPr/>
        </p:nvGrpSpPr>
        <p:grpSpPr>
          <a:xfrm>
            <a:off x="5403138" y="2899507"/>
            <a:ext cx="2941955" cy="2273935"/>
            <a:chOff x="5403138" y="2899507"/>
            <a:chExt cx="2941955" cy="2273935"/>
          </a:xfrm>
        </p:grpSpPr>
        <p:sp>
          <p:nvSpPr>
            <p:cNvPr id="15" name="object 15" descr=""/>
            <p:cNvSpPr/>
            <p:nvPr/>
          </p:nvSpPr>
          <p:spPr>
            <a:xfrm>
              <a:off x="5409488" y="4124345"/>
              <a:ext cx="304165" cy="1042669"/>
            </a:xfrm>
            <a:custGeom>
              <a:avLst/>
              <a:gdLst/>
              <a:ahLst/>
              <a:cxnLst/>
              <a:rect l="l" t="t" r="r" b="b"/>
              <a:pathLst>
                <a:path w="304164" h="1042670">
                  <a:moveTo>
                    <a:pt x="0" y="1042370"/>
                  </a:moveTo>
                  <a:lnTo>
                    <a:pt x="303764" y="0"/>
                  </a:lnTo>
                </a:path>
              </a:pathLst>
            </a:custGeom>
            <a:ln w="12700">
              <a:solidFill>
                <a:srgbClr val="FF0000"/>
              </a:solidFill>
            </a:ln>
          </p:spPr>
          <p:txBody>
            <a:bodyPr wrap="square" lIns="0" tIns="0" rIns="0" bIns="0" rtlCol="0"/>
            <a:lstStyle/>
            <a:p/>
          </p:txBody>
        </p:sp>
        <p:sp>
          <p:nvSpPr>
            <p:cNvPr id="16" name="object 16" descr=""/>
            <p:cNvSpPr/>
            <p:nvPr/>
          </p:nvSpPr>
          <p:spPr>
            <a:xfrm>
              <a:off x="7374343" y="2905857"/>
              <a:ext cx="964565" cy="699770"/>
            </a:xfrm>
            <a:custGeom>
              <a:avLst/>
              <a:gdLst/>
              <a:ahLst/>
              <a:cxnLst/>
              <a:rect l="l" t="t" r="r" b="b"/>
              <a:pathLst>
                <a:path w="964565" h="699770">
                  <a:moveTo>
                    <a:pt x="0" y="699710"/>
                  </a:moveTo>
                  <a:lnTo>
                    <a:pt x="964053" y="0"/>
                  </a:lnTo>
                </a:path>
              </a:pathLst>
            </a:custGeom>
            <a:ln w="12700">
              <a:solidFill>
                <a:srgbClr val="FF0000"/>
              </a:solidFill>
            </a:ln>
          </p:spPr>
          <p:txBody>
            <a:bodyPr wrap="square" lIns="0" tIns="0" rIns="0" bIns="0" rtlCol="0"/>
            <a:lstStyle/>
            <a:p/>
          </p:txBody>
        </p:sp>
      </p:grpSp>
      <p:sp>
        <p:nvSpPr>
          <p:cNvPr id="17" name="object 17" descr=""/>
          <p:cNvSpPr txBox="1"/>
          <p:nvPr/>
        </p:nvSpPr>
        <p:spPr>
          <a:xfrm>
            <a:off x="828291" y="878966"/>
            <a:ext cx="7340600" cy="646430"/>
          </a:xfrm>
          <a:prstGeom prst="rect">
            <a:avLst/>
          </a:prstGeom>
          <a:ln w="12700">
            <a:solidFill>
              <a:srgbClr val="ED7D31"/>
            </a:solidFill>
          </a:ln>
        </p:spPr>
        <p:txBody>
          <a:bodyPr wrap="square" lIns="0" tIns="46355" rIns="0" bIns="0" rtlCol="0" vert="horz">
            <a:spAutoFit/>
          </a:bodyPr>
          <a:lstStyle/>
          <a:p>
            <a:pPr marL="1726564" marR="118745" indent="-1600200">
              <a:lnSpc>
                <a:spcPts val="2110"/>
              </a:lnSpc>
              <a:spcBef>
                <a:spcPts val="365"/>
              </a:spcBef>
            </a:pPr>
            <a:r>
              <a:rPr dirty="0" sz="1800" spc="-5">
                <a:latin typeface="游ゴシック"/>
                <a:cs typeface="游ゴシック"/>
              </a:rPr>
              <a:t>実験構造を鋳型に⽤いれば⾼い精度でリガンド複合体が予測できるが予測したタンパク質構造はそれに劣る</a:t>
            </a:r>
            <a:endParaRPr sz="1800">
              <a:latin typeface="游ゴシック"/>
              <a:cs typeface="游ゴシック"/>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245365"/>
            <a:ext cx="6731000" cy="695960"/>
          </a:xfrm>
          <a:prstGeom prst="rect"/>
        </p:spPr>
        <p:txBody>
          <a:bodyPr wrap="square" lIns="0" tIns="12700" rIns="0" bIns="0" rtlCol="0" vert="horz">
            <a:spAutoFit/>
          </a:bodyPr>
          <a:lstStyle/>
          <a:p>
            <a:pPr marL="12700">
              <a:lnSpc>
                <a:spcPct val="100000"/>
              </a:lnSpc>
              <a:spcBef>
                <a:spcPts val="100"/>
              </a:spcBef>
            </a:pPr>
            <a:r>
              <a:rPr dirty="0" sz="4400" spc="-5"/>
              <a:t>ポケットの予測には使える</a:t>
            </a:r>
            <a:endParaRPr sz="4400"/>
          </a:p>
        </p:txBody>
      </p:sp>
      <p:sp>
        <p:nvSpPr>
          <p:cNvPr id="3" name="object 3" descr=""/>
          <p:cNvSpPr txBox="1"/>
          <p:nvPr/>
        </p:nvSpPr>
        <p:spPr>
          <a:xfrm>
            <a:off x="6757352" y="6510019"/>
            <a:ext cx="230759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Calibri"/>
                <a:cs typeface="Calibri"/>
              </a:rPr>
              <a:t>Akdel</a:t>
            </a:r>
            <a:r>
              <a:rPr dirty="0" sz="1800" spc="-40">
                <a:latin typeface="Calibri"/>
                <a:cs typeface="Calibri"/>
              </a:rPr>
              <a:t> </a:t>
            </a:r>
            <a:r>
              <a:rPr dirty="0" sz="1800">
                <a:latin typeface="Calibri"/>
                <a:cs typeface="Calibri"/>
              </a:rPr>
              <a:t>et</a:t>
            </a:r>
            <a:r>
              <a:rPr dirty="0" sz="1800" spc="-35">
                <a:latin typeface="Calibri"/>
                <a:cs typeface="Calibri"/>
              </a:rPr>
              <a:t> </a:t>
            </a:r>
            <a:r>
              <a:rPr dirty="0" sz="1800">
                <a:latin typeface="Calibri"/>
                <a:cs typeface="Calibri"/>
              </a:rPr>
              <a:t>al.,</a:t>
            </a:r>
            <a:r>
              <a:rPr dirty="0" sz="1800" spc="-35">
                <a:latin typeface="Calibri"/>
                <a:cs typeface="Calibri"/>
              </a:rPr>
              <a:t> </a:t>
            </a:r>
            <a:r>
              <a:rPr dirty="0" sz="1800" i="1">
                <a:latin typeface="Calibri"/>
                <a:cs typeface="Calibri"/>
              </a:rPr>
              <a:t>NSMB</a:t>
            </a:r>
            <a:r>
              <a:rPr dirty="0" sz="1800">
                <a:latin typeface="Calibri"/>
                <a:cs typeface="Calibri"/>
              </a:rPr>
              <a:t>,</a:t>
            </a:r>
            <a:r>
              <a:rPr dirty="0" sz="1800" spc="-35">
                <a:latin typeface="Calibri"/>
                <a:cs typeface="Calibri"/>
              </a:rPr>
              <a:t> </a:t>
            </a:r>
            <a:r>
              <a:rPr dirty="0" sz="1800" spc="-20">
                <a:latin typeface="Calibri"/>
                <a:cs typeface="Calibri"/>
              </a:rPr>
              <a:t>2022</a:t>
            </a:r>
            <a:endParaRPr sz="1800">
              <a:latin typeface="Calibri"/>
              <a:cs typeface="Calibri"/>
            </a:endParaRPr>
          </a:p>
        </p:txBody>
      </p:sp>
      <p:pic>
        <p:nvPicPr>
          <p:cNvPr id="4" name="object 4" descr=""/>
          <p:cNvPicPr/>
          <p:nvPr/>
        </p:nvPicPr>
        <p:blipFill>
          <a:blip r:embed="rId2" cstate="print"/>
          <a:stretch>
            <a:fillRect/>
          </a:stretch>
        </p:blipFill>
        <p:spPr>
          <a:xfrm>
            <a:off x="628650" y="1325562"/>
            <a:ext cx="8042490" cy="3798404"/>
          </a:xfrm>
          <a:prstGeom prst="rect">
            <a:avLst/>
          </a:prstGeom>
        </p:spPr>
      </p:pic>
      <p:sp>
        <p:nvSpPr>
          <p:cNvPr id="5" name="object 5" descr=""/>
          <p:cNvSpPr txBox="1"/>
          <p:nvPr/>
        </p:nvSpPr>
        <p:spPr>
          <a:xfrm>
            <a:off x="707390" y="5312155"/>
            <a:ext cx="3377565" cy="565150"/>
          </a:xfrm>
          <a:prstGeom prst="rect">
            <a:avLst/>
          </a:prstGeom>
        </p:spPr>
        <p:txBody>
          <a:bodyPr wrap="square" lIns="0" tIns="28575" rIns="0" bIns="0" rtlCol="0" vert="horz">
            <a:spAutoFit/>
          </a:bodyPr>
          <a:lstStyle/>
          <a:p>
            <a:pPr marL="12700" marR="5080">
              <a:lnSpc>
                <a:spcPts val="2090"/>
              </a:lnSpc>
              <a:spcBef>
                <a:spcPts val="225"/>
              </a:spcBef>
            </a:pPr>
            <a:r>
              <a:rPr dirty="0" sz="1800" spc="-20">
                <a:latin typeface="Calibri"/>
                <a:cs typeface="Calibri"/>
              </a:rPr>
              <a:t>pLDDT</a:t>
            </a:r>
            <a:r>
              <a:rPr dirty="0" sz="1800" spc="-5">
                <a:latin typeface="游ゴシック"/>
                <a:cs typeface="游ゴシック"/>
              </a:rPr>
              <a:t>が低いとポケットが⼤きく</a:t>
            </a:r>
            <a:r>
              <a:rPr dirty="0" sz="1800" spc="-15">
                <a:latin typeface="游ゴシック"/>
                <a:cs typeface="游ゴシック"/>
              </a:rPr>
              <a:t>なりがち</a:t>
            </a:r>
            <a:endParaRPr sz="1800">
              <a:latin typeface="游ゴシック"/>
              <a:cs typeface="游ゴシック"/>
            </a:endParaRPr>
          </a:p>
        </p:txBody>
      </p:sp>
      <p:sp>
        <p:nvSpPr>
          <p:cNvPr id="6" name="object 6" descr=""/>
          <p:cNvSpPr txBox="1"/>
          <p:nvPr/>
        </p:nvSpPr>
        <p:spPr>
          <a:xfrm>
            <a:off x="4971160" y="5312155"/>
            <a:ext cx="3371215" cy="565150"/>
          </a:xfrm>
          <a:prstGeom prst="rect">
            <a:avLst/>
          </a:prstGeom>
        </p:spPr>
        <p:txBody>
          <a:bodyPr wrap="square" lIns="0" tIns="28575" rIns="0" bIns="0" rtlCol="0" vert="horz">
            <a:spAutoFit/>
          </a:bodyPr>
          <a:lstStyle/>
          <a:p>
            <a:pPr marL="12700" marR="5080">
              <a:lnSpc>
                <a:spcPts val="2090"/>
              </a:lnSpc>
              <a:spcBef>
                <a:spcPts val="225"/>
              </a:spcBef>
            </a:pPr>
            <a:r>
              <a:rPr dirty="0" sz="1800">
                <a:latin typeface="Calibri"/>
                <a:cs typeface="Calibri"/>
              </a:rPr>
              <a:t>pLDDT</a:t>
            </a:r>
            <a:r>
              <a:rPr dirty="0" sz="1800" spc="-45">
                <a:latin typeface="Calibri"/>
                <a:cs typeface="Calibri"/>
              </a:rPr>
              <a:t> &gt; </a:t>
            </a:r>
            <a:r>
              <a:rPr dirty="0" sz="1800" spc="-20">
                <a:latin typeface="Calibri"/>
                <a:cs typeface="Calibri"/>
              </a:rPr>
              <a:t>90</a:t>
            </a:r>
            <a:r>
              <a:rPr dirty="0" sz="1800" spc="-5">
                <a:latin typeface="游ゴシック"/>
                <a:cs typeface="游ゴシック"/>
              </a:rPr>
              <a:t>ならポケットの位置推定は実験構造と遜⾊ない</a:t>
            </a:r>
            <a:endParaRPr sz="1800">
              <a:latin typeface="游ゴシック"/>
              <a:cs typeface="游ゴシック"/>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170179"/>
            <a:ext cx="7937500" cy="574040"/>
          </a:xfrm>
          <a:prstGeom prst="rect"/>
        </p:spPr>
        <p:txBody>
          <a:bodyPr wrap="square" lIns="0" tIns="12700" rIns="0" bIns="0" rtlCol="0" vert="horz">
            <a:spAutoFit/>
          </a:bodyPr>
          <a:lstStyle/>
          <a:p>
            <a:pPr marL="12700">
              <a:lnSpc>
                <a:spcPct val="100000"/>
              </a:lnSpc>
              <a:spcBef>
                <a:spcPts val="100"/>
              </a:spcBef>
            </a:pPr>
            <a:r>
              <a:rPr dirty="0" sz="3600"/>
              <a:t>タンパク質</a:t>
            </a:r>
            <a:r>
              <a:rPr dirty="0" sz="3600" spc="-10">
                <a:latin typeface="Calibri Light"/>
                <a:cs typeface="Calibri Light"/>
              </a:rPr>
              <a:t>-</a:t>
            </a:r>
            <a:r>
              <a:rPr dirty="0" sz="3600" spc="-5"/>
              <a:t>タンパク質相互作⽤の予測</a:t>
            </a:r>
            <a:endParaRPr sz="3600">
              <a:latin typeface="Calibri Light"/>
              <a:cs typeface="Calibri Light"/>
            </a:endParaRPr>
          </a:p>
        </p:txBody>
      </p:sp>
      <p:pic>
        <p:nvPicPr>
          <p:cNvPr id="3" name="object 3" descr=""/>
          <p:cNvPicPr/>
          <p:nvPr/>
        </p:nvPicPr>
        <p:blipFill>
          <a:blip r:embed="rId2" cstate="print"/>
          <a:stretch>
            <a:fillRect/>
          </a:stretch>
        </p:blipFill>
        <p:spPr>
          <a:xfrm>
            <a:off x="508689" y="2136763"/>
            <a:ext cx="3764165" cy="4509363"/>
          </a:xfrm>
          <a:prstGeom prst="rect">
            <a:avLst/>
          </a:prstGeom>
        </p:spPr>
      </p:pic>
      <p:sp>
        <p:nvSpPr>
          <p:cNvPr id="4" name="object 4" descr=""/>
          <p:cNvSpPr txBox="1"/>
          <p:nvPr/>
        </p:nvSpPr>
        <p:spPr>
          <a:xfrm>
            <a:off x="544104" y="1712467"/>
            <a:ext cx="3570604"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Calibri"/>
                <a:cs typeface="Calibri"/>
              </a:rPr>
              <a:t>2021.7.19</a:t>
            </a:r>
            <a:r>
              <a:rPr dirty="0" sz="1800" spc="-25">
                <a:latin typeface="Calibri"/>
                <a:cs typeface="Calibri"/>
              </a:rPr>
              <a:t> </a:t>
            </a:r>
            <a:r>
              <a:rPr dirty="0" sz="1800" spc="-25">
                <a:latin typeface="游ゴシック"/>
                <a:cs typeface="游ゴシック"/>
              </a:rPr>
              <a:t>森脇由隆 先⽣</a:t>
            </a:r>
            <a:r>
              <a:rPr dirty="0" sz="1800">
                <a:latin typeface="游ゴシック"/>
                <a:cs typeface="游ゴシック"/>
              </a:rPr>
              <a:t>（東⼤農</a:t>
            </a:r>
            <a:r>
              <a:rPr dirty="0" sz="1800" spc="-50">
                <a:latin typeface="游ゴシック"/>
                <a:cs typeface="游ゴシック"/>
              </a:rPr>
              <a:t>）</a:t>
            </a:r>
            <a:endParaRPr sz="1800">
              <a:latin typeface="游ゴシック"/>
              <a:cs typeface="游ゴシック"/>
            </a:endParaRPr>
          </a:p>
        </p:txBody>
      </p:sp>
      <p:sp>
        <p:nvSpPr>
          <p:cNvPr id="5" name="object 5" descr=""/>
          <p:cNvSpPr txBox="1"/>
          <p:nvPr/>
        </p:nvSpPr>
        <p:spPr>
          <a:xfrm>
            <a:off x="4790427" y="1729739"/>
            <a:ext cx="3937000" cy="1308735"/>
          </a:xfrm>
          <a:prstGeom prst="rect">
            <a:avLst/>
          </a:prstGeom>
        </p:spPr>
        <p:txBody>
          <a:bodyPr wrap="square" lIns="0" tIns="12700" rIns="0" bIns="0" rtlCol="0" vert="horz">
            <a:spAutoFit/>
          </a:bodyPr>
          <a:lstStyle/>
          <a:p>
            <a:pPr marL="12700" marR="254000" indent="236220">
              <a:lnSpc>
                <a:spcPct val="148600"/>
              </a:lnSpc>
              <a:spcBef>
                <a:spcPts val="100"/>
              </a:spcBef>
              <a:buFont typeface="Segoe UI Symbol"/>
              <a:buChar char="➔"/>
              <a:tabLst>
                <a:tab pos="248920" algn="l"/>
              </a:tabLst>
            </a:pPr>
            <a:r>
              <a:rPr dirty="0" sz="1400">
                <a:solidFill>
                  <a:srgbClr val="002060"/>
                </a:solidFill>
                <a:latin typeface="SimSun"/>
                <a:cs typeface="SimSun"/>
              </a:rPr>
              <a:t>多量体構造予測機能を追加した</a:t>
            </a:r>
            <a:r>
              <a:rPr dirty="0" sz="1400" spc="-10">
                <a:solidFill>
                  <a:srgbClr val="C00000"/>
                </a:solidFill>
                <a:latin typeface="SimSun"/>
                <a:cs typeface="SimSun"/>
              </a:rPr>
              <a:t>AlphaFold- </a:t>
            </a:r>
            <a:r>
              <a:rPr dirty="0" sz="1400" spc="60">
                <a:solidFill>
                  <a:srgbClr val="C00000"/>
                </a:solidFill>
                <a:latin typeface="SimSun"/>
                <a:cs typeface="SimSun"/>
              </a:rPr>
              <a:t>Multimer</a:t>
            </a:r>
            <a:r>
              <a:rPr dirty="0" sz="1400" spc="-40">
                <a:solidFill>
                  <a:srgbClr val="002060"/>
                </a:solidFill>
                <a:latin typeface="SimSun"/>
                <a:cs typeface="SimSun"/>
              </a:rPr>
              <a:t>論文が発表 (</a:t>
            </a:r>
            <a:r>
              <a:rPr dirty="0" sz="1400" spc="-10">
                <a:solidFill>
                  <a:srgbClr val="002060"/>
                </a:solidFill>
                <a:latin typeface="SimSun"/>
                <a:cs typeface="SimSun"/>
              </a:rPr>
              <a:t>2021.10.4)</a:t>
            </a:r>
            <a:endParaRPr sz="1400">
              <a:latin typeface="SimSun"/>
              <a:cs typeface="SimSun"/>
            </a:endParaRPr>
          </a:p>
          <a:p>
            <a:pPr marL="12700" marR="5080" indent="236220">
              <a:lnSpc>
                <a:spcPts val="2620"/>
              </a:lnSpc>
              <a:buFont typeface="Segoe UI Symbol"/>
              <a:buChar char="➔"/>
              <a:tabLst>
                <a:tab pos="248920" algn="l"/>
              </a:tabLst>
            </a:pPr>
            <a:r>
              <a:rPr dirty="0" sz="1400" spc="60">
                <a:solidFill>
                  <a:srgbClr val="002060"/>
                </a:solidFill>
                <a:latin typeface="SimSun"/>
                <a:cs typeface="SimSun"/>
              </a:rPr>
              <a:t>AlphaFold</a:t>
            </a:r>
            <a:r>
              <a:rPr dirty="0" sz="1400" spc="-40">
                <a:solidFill>
                  <a:srgbClr val="002060"/>
                </a:solidFill>
                <a:latin typeface="SimSun"/>
                <a:cs typeface="SimSun"/>
              </a:rPr>
              <a:t> </a:t>
            </a:r>
            <a:r>
              <a:rPr dirty="0" sz="1400" spc="-80">
                <a:solidFill>
                  <a:srgbClr val="002060"/>
                </a:solidFill>
                <a:latin typeface="SimSun"/>
                <a:cs typeface="SimSun"/>
              </a:rPr>
              <a:t>ver</a:t>
            </a:r>
            <a:r>
              <a:rPr dirty="0" sz="1400" spc="-55">
                <a:solidFill>
                  <a:srgbClr val="002060"/>
                </a:solidFill>
                <a:latin typeface="SimSun"/>
                <a:cs typeface="SimSun"/>
              </a:rPr>
              <a:t>. </a:t>
            </a:r>
            <a:r>
              <a:rPr dirty="0" sz="1400">
                <a:solidFill>
                  <a:srgbClr val="002060"/>
                </a:solidFill>
                <a:latin typeface="SimSun"/>
                <a:cs typeface="SimSun"/>
              </a:rPr>
              <a:t>2.1.0（11月</a:t>
            </a:r>
            <a:r>
              <a:rPr dirty="0" sz="1400" spc="220">
                <a:solidFill>
                  <a:srgbClr val="002060"/>
                </a:solidFill>
                <a:latin typeface="SimSun"/>
                <a:cs typeface="SimSun"/>
              </a:rPr>
              <a:t>3</a:t>
            </a:r>
            <a:r>
              <a:rPr dirty="0" sz="1400">
                <a:solidFill>
                  <a:srgbClr val="002060"/>
                </a:solidFill>
                <a:latin typeface="SimSun"/>
                <a:cs typeface="SimSun"/>
              </a:rPr>
              <a:t>日）</a:t>
            </a:r>
            <a:r>
              <a:rPr dirty="0" sz="1400" spc="-15">
                <a:solidFill>
                  <a:srgbClr val="002060"/>
                </a:solidFill>
                <a:latin typeface="SimSun"/>
                <a:cs typeface="SimSun"/>
              </a:rPr>
              <a:t>のアップ</a:t>
            </a:r>
            <a:r>
              <a:rPr dirty="0" sz="1400" spc="-5">
                <a:solidFill>
                  <a:srgbClr val="002060"/>
                </a:solidFill>
                <a:latin typeface="SimSun"/>
                <a:cs typeface="SimSun"/>
              </a:rPr>
              <a:t>デートで多量体構造予測機能が一般利用可能に。</a:t>
            </a:r>
            <a:endParaRPr sz="1400">
              <a:latin typeface="SimSun"/>
              <a:cs typeface="SimSun"/>
            </a:endParaRPr>
          </a:p>
        </p:txBody>
      </p:sp>
      <p:pic>
        <p:nvPicPr>
          <p:cNvPr id="6" name="object 6" descr=""/>
          <p:cNvPicPr/>
          <p:nvPr/>
        </p:nvPicPr>
        <p:blipFill>
          <a:blip r:embed="rId3" cstate="print"/>
          <a:stretch>
            <a:fillRect/>
          </a:stretch>
        </p:blipFill>
        <p:spPr>
          <a:xfrm>
            <a:off x="4919941" y="3155613"/>
            <a:ext cx="3715359" cy="3151746"/>
          </a:xfrm>
          <a:prstGeom prst="rect">
            <a:avLst/>
          </a:prstGeom>
        </p:spPr>
      </p:pic>
      <p:sp>
        <p:nvSpPr>
          <p:cNvPr id="7" name="object 7" descr=""/>
          <p:cNvSpPr txBox="1"/>
          <p:nvPr/>
        </p:nvSpPr>
        <p:spPr>
          <a:xfrm>
            <a:off x="6296990" y="6393179"/>
            <a:ext cx="2767965" cy="422909"/>
          </a:xfrm>
          <a:prstGeom prst="rect">
            <a:avLst/>
          </a:prstGeom>
        </p:spPr>
        <p:txBody>
          <a:bodyPr wrap="square" lIns="0" tIns="12700" rIns="0" bIns="0" rtlCol="0" vert="horz">
            <a:spAutoFit/>
          </a:bodyPr>
          <a:lstStyle/>
          <a:p>
            <a:pPr algn="r" marR="5080">
              <a:lnSpc>
                <a:spcPct val="100000"/>
              </a:lnSpc>
              <a:spcBef>
                <a:spcPts val="100"/>
              </a:spcBef>
            </a:pPr>
            <a:r>
              <a:rPr dirty="0" sz="1400" spc="-10">
                <a:latin typeface="Calibri"/>
                <a:cs typeface="Calibri"/>
              </a:rPr>
              <a:t>Evans</a:t>
            </a:r>
            <a:r>
              <a:rPr dirty="0" sz="1400" spc="-35">
                <a:latin typeface="Calibri"/>
                <a:cs typeface="Calibri"/>
              </a:rPr>
              <a:t> </a:t>
            </a:r>
            <a:r>
              <a:rPr dirty="0" sz="1400">
                <a:latin typeface="Calibri"/>
                <a:cs typeface="Calibri"/>
              </a:rPr>
              <a:t>et</a:t>
            </a:r>
            <a:r>
              <a:rPr dirty="0" sz="1400" spc="-30">
                <a:latin typeface="Calibri"/>
                <a:cs typeface="Calibri"/>
              </a:rPr>
              <a:t> </a:t>
            </a:r>
            <a:r>
              <a:rPr dirty="0" sz="1400">
                <a:latin typeface="Calibri"/>
                <a:cs typeface="Calibri"/>
              </a:rPr>
              <a:t>al.,</a:t>
            </a:r>
            <a:r>
              <a:rPr dirty="0" sz="1400" spc="-30">
                <a:latin typeface="Calibri"/>
                <a:cs typeface="Calibri"/>
              </a:rPr>
              <a:t> </a:t>
            </a:r>
            <a:r>
              <a:rPr dirty="0" sz="1400" i="1">
                <a:latin typeface="Calibri"/>
                <a:cs typeface="Calibri"/>
              </a:rPr>
              <a:t>bioRxiv</a:t>
            </a:r>
            <a:r>
              <a:rPr dirty="0" sz="1400">
                <a:latin typeface="Calibri"/>
                <a:cs typeface="Calibri"/>
              </a:rPr>
              <a:t>,</a:t>
            </a:r>
            <a:r>
              <a:rPr dirty="0" sz="1400" spc="-35">
                <a:latin typeface="Calibri"/>
                <a:cs typeface="Calibri"/>
              </a:rPr>
              <a:t> </a:t>
            </a:r>
            <a:r>
              <a:rPr dirty="0" sz="1400" spc="-10">
                <a:latin typeface="Calibri"/>
                <a:cs typeface="Calibri"/>
              </a:rPr>
              <a:t>2021-</a:t>
            </a:r>
            <a:r>
              <a:rPr dirty="0" sz="1400" spc="-20">
                <a:latin typeface="Calibri"/>
                <a:cs typeface="Calibri"/>
              </a:rPr>
              <a:t>2022</a:t>
            </a:r>
            <a:endParaRPr sz="1400">
              <a:latin typeface="Calibri"/>
              <a:cs typeface="Calibri"/>
            </a:endParaRPr>
          </a:p>
          <a:p>
            <a:pPr algn="r" marR="5080">
              <a:lnSpc>
                <a:spcPct val="100000"/>
              </a:lnSpc>
              <a:spcBef>
                <a:spcPts val="5"/>
              </a:spcBef>
            </a:pPr>
            <a:r>
              <a:rPr dirty="0" sz="1200" spc="-10">
                <a:latin typeface="Calibri"/>
                <a:cs typeface="Calibri"/>
              </a:rPr>
              <a:t>https://doi.org/10.1101/2021.10.04.463034</a:t>
            </a:r>
            <a:endParaRPr sz="1200">
              <a:latin typeface="Calibri"/>
              <a:cs typeface="Calibri"/>
            </a:endParaRPr>
          </a:p>
        </p:txBody>
      </p:sp>
      <p:sp>
        <p:nvSpPr>
          <p:cNvPr id="8" name="object 8" descr=""/>
          <p:cNvSpPr txBox="1"/>
          <p:nvPr/>
        </p:nvSpPr>
        <p:spPr>
          <a:xfrm>
            <a:off x="544104" y="1063244"/>
            <a:ext cx="5511800" cy="565150"/>
          </a:xfrm>
          <a:prstGeom prst="rect">
            <a:avLst/>
          </a:prstGeom>
        </p:spPr>
        <p:txBody>
          <a:bodyPr wrap="square" lIns="0" tIns="28575" rIns="0" bIns="0" rtlCol="0" vert="horz">
            <a:spAutoFit/>
          </a:bodyPr>
          <a:lstStyle/>
          <a:p>
            <a:pPr marL="12700" marR="5080">
              <a:lnSpc>
                <a:spcPts val="2090"/>
              </a:lnSpc>
              <a:spcBef>
                <a:spcPts val="225"/>
              </a:spcBef>
            </a:pPr>
            <a:r>
              <a:rPr dirty="0" sz="1800" spc="-5">
                <a:latin typeface="游ゴシック"/>
                <a:cs typeface="游ゴシック"/>
              </a:rPr>
              <a:t>複数のタンパク質配列をリンカーでつないで投げると相互作⽤予測に使えることを発⾒</a:t>
            </a:r>
            <a:endParaRPr sz="1800">
              <a:latin typeface="游ゴシック"/>
              <a:cs typeface="游ゴシック"/>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0528" y="105157"/>
            <a:ext cx="7848600" cy="695960"/>
          </a:xfrm>
          <a:prstGeom prst="rect"/>
        </p:spPr>
        <p:txBody>
          <a:bodyPr wrap="square" lIns="0" tIns="12700" rIns="0" bIns="0" rtlCol="0" vert="horz">
            <a:spAutoFit/>
          </a:bodyPr>
          <a:lstStyle/>
          <a:p>
            <a:pPr marL="12700">
              <a:lnSpc>
                <a:spcPct val="100000"/>
              </a:lnSpc>
              <a:spcBef>
                <a:spcPts val="100"/>
              </a:spcBef>
            </a:pPr>
            <a:r>
              <a:rPr dirty="0" sz="4400" spc="-5"/>
              <a:t>⼆量体を正しく予測できない例</a:t>
            </a:r>
            <a:endParaRPr sz="4400"/>
          </a:p>
        </p:txBody>
      </p:sp>
      <p:grpSp>
        <p:nvGrpSpPr>
          <p:cNvPr id="3" name="object 3" descr=""/>
          <p:cNvGrpSpPr/>
          <p:nvPr/>
        </p:nvGrpSpPr>
        <p:grpSpPr>
          <a:xfrm>
            <a:off x="0" y="1366227"/>
            <a:ext cx="9133205" cy="5492115"/>
            <a:chOff x="0" y="1366227"/>
            <a:chExt cx="9133205" cy="5492115"/>
          </a:xfrm>
        </p:grpSpPr>
        <p:pic>
          <p:nvPicPr>
            <p:cNvPr id="4" name="object 4" descr=""/>
            <p:cNvPicPr/>
            <p:nvPr/>
          </p:nvPicPr>
          <p:blipFill>
            <a:blip r:embed="rId2" cstate="print"/>
            <a:stretch>
              <a:fillRect/>
            </a:stretch>
          </p:blipFill>
          <p:spPr>
            <a:xfrm>
              <a:off x="0" y="1942731"/>
              <a:ext cx="4245470" cy="3558476"/>
            </a:xfrm>
            <a:prstGeom prst="rect">
              <a:avLst/>
            </a:prstGeom>
          </p:spPr>
        </p:pic>
        <p:pic>
          <p:nvPicPr>
            <p:cNvPr id="5" name="object 5" descr=""/>
            <p:cNvPicPr/>
            <p:nvPr/>
          </p:nvPicPr>
          <p:blipFill>
            <a:blip r:embed="rId3" cstate="print"/>
            <a:stretch>
              <a:fillRect/>
            </a:stretch>
          </p:blipFill>
          <p:spPr>
            <a:xfrm>
              <a:off x="4662271" y="1366227"/>
              <a:ext cx="4063999" cy="3403600"/>
            </a:xfrm>
            <a:prstGeom prst="rect">
              <a:avLst/>
            </a:prstGeom>
          </p:spPr>
        </p:pic>
        <p:pic>
          <p:nvPicPr>
            <p:cNvPr id="6" name="object 6" descr=""/>
            <p:cNvPicPr/>
            <p:nvPr/>
          </p:nvPicPr>
          <p:blipFill>
            <a:blip r:embed="rId4" cstate="print"/>
            <a:stretch>
              <a:fillRect/>
            </a:stretch>
          </p:blipFill>
          <p:spPr>
            <a:xfrm>
              <a:off x="4248937" y="3666784"/>
              <a:ext cx="2438400" cy="2042160"/>
            </a:xfrm>
            <a:prstGeom prst="rect">
              <a:avLst/>
            </a:prstGeom>
          </p:spPr>
        </p:pic>
        <p:pic>
          <p:nvPicPr>
            <p:cNvPr id="7" name="object 7" descr=""/>
            <p:cNvPicPr/>
            <p:nvPr/>
          </p:nvPicPr>
          <p:blipFill>
            <a:blip r:embed="rId5" cstate="print"/>
            <a:stretch>
              <a:fillRect/>
            </a:stretch>
          </p:blipFill>
          <p:spPr>
            <a:xfrm>
              <a:off x="6694258" y="3754995"/>
              <a:ext cx="2438400" cy="2042160"/>
            </a:xfrm>
            <a:prstGeom prst="rect">
              <a:avLst/>
            </a:prstGeom>
          </p:spPr>
        </p:pic>
        <p:pic>
          <p:nvPicPr>
            <p:cNvPr id="8" name="object 8" descr=""/>
            <p:cNvPicPr/>
            <p:nvPr/>
          </p:nvPicPr>
          <p:blipFill>
            <a:blip r:embed="rId6" cstate="print"/>
            <a:stretch>
              <a:fillRect/>
            </a:stretch>
          </p:blipFill>
          <p:spPr>
            <a:xfrm>
              <a:off x="4255871" y="5113253"/>
              <a:ext cx="2438399" cy="1744746"/>
            </a:xfrm>
            <a:prstGeom prst="rect">
              <a:avLst/>
            </a:prstGeom>
          </p:spPr>
        </p:pic>
        <p:pic>
          <p:nvPicPr>
            <p:cNvPr id="9" name="object 9" descr=""/>
            <p:cNvPicPr/>
            <p:nvPr/>
          </p:nvPicPr>
          <p:blipFill>
            <a:blip r:embed="rId7" cstate="print"/>
            <a:stretch>
              <a:fillRect/>
            </a:stretch>
          </p:blipFill>
          <p:spPr>
            <a:xfrm>
              <a:off x="6687337" y="5300687"/>
              <a:ext cx="2438400" cy="1557312"/>
            </a:xfrm>
            <a:prstGeom prst="rect">
              <a:avLst/>
            </a:prstGeom>
          </p:spPr>
        </p:pic>
        <p:pic>
          <p:nvPicPr>
            <p:cNvPr id="10" name="object 10" descr=""/>
            <p:cNvPicPr/>
            <p:nvPr/>
          </p:nvPicPr>
          <p:blipFill>
            <a:blip r:embed="rId8" cstate="print"/>
            <a:stretch>
              <a:fillRect/>
            </a:stretch>
          </p:blipFill>
          <p:spPr>
            <a:xfrm>
              <a:off x="990801" y="5128219"/>
              <a:ext cx="2438400" cy="1599755"/>
            </a:xfrm>
            <a:prstGeom prst="rect">
              <a:avLst/>
            </a:prstGeom>
          </p:spPr>
        </p:pic>
      </p:grpSp>
      <p:sp>
        <p:nvSpPr>
          <p:cNvPr id="11" name="object 11" descr=""/>
          <p:cNvSpPr txBox="1"/>
          <p:nvPr/>
        </p:nvSpPr>
        <p:spPr>
          <a:xfrm>
            <a:off x="520528" y="824688"/>
            <a:ext cx="8237855" cy="1812925"/>
          </a:xfrm>
          <a:prstGeom prst="rect">
            <a:avLst/>
          </a:prstGeom>
        </p:spPr>
        <p:txBody>
          <a:bodyPr wrap="square" lIns="0" tIns="139065" rIns="0" bIns="0" rtlCol="0" vert="horz">
            <a:spAutoFit/>
          </a:bodyPr>
          <a:lstStyle/>
          <a:p>
            <a:pPr algn="just" marL="12700">
              <a:lnSpc>
                <a:spcPct val="100000"/>
              </a:lnSpc>
              <a:spcBef>
                <a:spcPts val="1095"/>
              </a:spcBef>
            </a:pPr>
            <a:r>
              <a:rPr dirty="0" sz="1600">
                <a:latin typeface="Calibri"/>
                <a:cs typeface="Calibri"/>
              </a:rPr>
              <a:t>ColabFold</a:t>
            </a:r>
            <a:r>
              <a:rPr dirty="0" sz="1600" spc="-25">
                <a:latin typeface="Calibri"/>
                <a:cs typeface="Calibri"/>
              </a:rPr>
              <a:t>: </a:t>
            </a:r>
            <a:r>
              <a:rPr dirty="0" sz="1600">
                <a:latin typeface="Calibri"/>
                <a:cs typeface="Calibri"/>
              </a:rPr>
              <a:t>AlphaFold2</a:t>
            </a:r>
            <a:r>
              <a:rPr dirty="0" sz="1600" spc="-35">
                <a:latin typeface="Calibri"/>
                <a:cs typeface="Calibri"/>
              </a:rPr>
              <a:t> </a:t>
            </a:r>
            <a:r>
              <a:rPr dirty="0" sz="1600">
                <a:latin typeface="Calibri"/>
                <a:cs typeface="Calibri"/>
              </a:rPr>
              <a:t>using</a:t>
            </a:r>
            <a:r>
              <a:rPr dirty="0" sz="1600" spc="-40">
                <a:latin typeface="Calibri"/>
                <a:cs typeface="Calibri"/>
              </a:rPr>
              <a:t> </a:t>
            </a:r>
            <a:r>
              <a:rPr dirty="0" sz="1600" spc="-10">
                <a:latin typeface="Calibri"/>
                <a:cs typeface="Calibri"/>
              </a:rPr>
              <a:t>MMseqs2</a:t>
            </a:r>
            <a:r>
              <a:rPr dirty="0" sz="1600">
                <a:latin typeface="游ゴシック"/>
                <a:cs typeface="游ゴシック"/>
              </a:rPr>
              <a:t>に同じ配列を</a:t>
            </a:r>
            <a:r>
              <a:rPr dirty="0" sz="1600" spc="-10">
                <a:latin typeface="Calibri"/>
                <a:cs typeface="Calibri"/>
              </a:rPr>
              <a:t>”:”(</a:t>
            </a:r>
            <a:r>
              <a:rPr dirty="0" sz="1600">
                <a:latin typeface="游ゴシック"/>
                <a:cs typeface="游ゴシック"/>
              </a:rPr>
              <a:t>コロン</a:t>
            </a:r>
            <a:r>
              <a:rPr dirty="0" sz="1600" spc="-10">
                <a:latin typeface="Calibri"/>
                <a:cs typeface="Calibri"/>
              </a:rPr>
              <a:t>)</a:t>
            </a:r>
            <a:r>
              <a:rPr dirty="0" sz="1600" spc="-5">
                <a:latin typeface="游ゴシック"/>
                <a:cs typeface="游ゴシック"/>
              </a:rPr>
              <a:t>でつないで投げるだけ</a:t>
            </a:r>
            <a:endParaRPr sz="1600">
              <a:latin typeface="游ゴシック"/>
              <a:cs typeface="游ゴシック"/>
            </a:endParaRPr>
          </a:p>
          <a:p>
            <a:pPr algn="just" marL="12700" marR="5080">
              <a:lnSpc>
                <a:spcPct val="100000"/>
              </a:lnSpc>
              <a:spcBef>
                <a:spcPts val="625"/>
              </a:spcBef>
            </a:pPr>
            <a:r>
              <a:rPr dirty="0" sz="1000" spc="-10">
                <a:latin typeface="Calibri"/>
                <a:cs typeface="Calibri"/>
              </a:rPr>
              <a:t>SGSLQQVTDFGDNPTNVGMYIYVPNNLASNPGIVVAIHYCTGTGPGYYGDSPYATLSEQYGFIVIYPSSPYSGGCWDVSSQATLTHNGGGNSNSIANMVTWTISKYGADSSKVFVTGSSS GAMMTNVMAATYPELFAAATVYSGVSAGCFYSNTNQVDGWNSTCAQGDVITTPEHWASIAEAMYSGYSGSRPRMQIYHGSIDTTLYPQNYYETCKQWAGVFGYDYSAPEKTEANTP QTNYETTIWGDSLQGIFATGVGHTVPIHGDKDMEWFGFA:</a:t>
            </a:r>
            <a:r>
              <a:rPr dirty="0" sz="1000" spc="-10">
                <a:solidFill>
                  <a:srgbClr val="0070C0"/>
                </a:solidFill>
                <a:latin typeface="Calibri"/>
                <a:cs typeface="Calibri"/>
              </a:rPr>
              <a:t>SGSLQQVTDFGDNPTNVGMYIYVPNNLASNPGIVVAIHYCTGTGPGYYGDSPYATLSEQYGFIVIYPSSPYSGGCWDVSS QATLTHNGGGNSNSIANMVTWTISKYGADSSKVFVTGSSSGAMMTNVMAATYPELFAAATVYSGVSAGCFYSNTNQVDGWNSTCAQGDVITTPEHWASIAEAMYSGYSGSRPRMQI YHGSIDTTLYPQNYYETCKQWAGVFGYDYSAPEKTEANTPQTNYETTIWGDSLQGIFATGVGHTVPIHGDKDMEWFGFA</a:t>
            </a:r>
            <a:endParaRPr sz="1000">
              <a:latin typeface="Calibri"/>
              <a:cs typeface="Calibri"/>
            </a:endParaRPr>
          </a:p>
          <a:p>
            <a:pPr algn="r" marR="1922780">
              <a:lnSpc>
                <a:spcPts val="1885"/>
              </a:lnSpc>
              <a:spcBef>
                <a:spcPts val="760"/>
              </a:spcBef>
            </a:pPr>
            <a:r>
              <a:rPr dirty="0" sz="1800" spc="-10">
                <a:latin typeface="Calibri"/>
                <a:cs typeface="Calibri"/>
              </a:rPr>
              <a:t>Rank_1</a:t>
            </a:r>
            <a:endParaRPr sz="1800">
              <a:latin typeface="Calibri"/>
              <a:cs typeface="Calibri"/>
            </a:endParaRPr>
          </a:p>
          <a:p>
            <a:pPr marL="1089660">
              <a:lnSpc>
                <a:spcPts val="1885"/>
              </a:lnSpc>
            </a:pPr>
            <a:r>
              <a:rPr dirty="0" sz="1800" spc="-20">
                <a:latin typeface="Calibri"/>
                <a:cs typeface="Calibri"/>
              </a:rPr>
              <a:t>5X6S</a:t>
            </a:r>
            <a:endParaRPr sz="1800">
              <a:latin typeface="Calibri"/>
              <a:cs typeface="Calibri"/>
            </a:endParaRPr>
          </a:p>
        </p:txBody>
      </p:sp>
      <p:sp>
        <p:nvSpPr>
          <p:cNvPr id="12" name="object 12" descr=""/>
          <p:cNvSpPr txBox="1"/>
          <p:nvPr/>
        </p:nvSpPr>
        <p:spPr>
          <a:xfrm>
            <a:off x="5145963" y="3889755"/>
            <a:ext cx="636905" cy="269240"/>
          </a:xfrm>
          <a:prstGeom prst="rect">
            <a:avLst/>
          </a:prstGeom>
        </p:spPr>
        <p:txBody>
          <a:bodyPr wrap="square" lIns="0" tIns="12700" rIns="0" bIns="0" rtlCol="0" vert="horz">
            <a:spAutoFit/>
          </a:bodyPr>
          <a:lstStyle/>
          <a:p>
            <a:pPr marL="12700">
              <a:lnSpc>
                <a:spcPct val="100000"/>
              </a:lnSpc>
              <a:spcBef>
                <a:spcPts val="100"/>
              </a:spcBef>
            </a:pPr>
            <a:r>
              <a:rPr dirty="0" sz="1600" spc="-10">
                <a:latin typeface="Calibri"/>
                <a:cs typeface="Calibri"/>
              </a:rPr>
              <a:t>Rank_2</a:t>
            </a:r>
            <a:endParaRPr sz="1600">
              <a:latin typeface="Calibri"/>
              <a:cs typeface="Calibri"/>
            </a:endParaRPr>
          </a:p>
        </p:txBody>
      </p:sp>
      <p:sp>
        <p:nvSpPr>
          <p:cNvPr id="13" name="object 13" descr=""/>
          <p:cNvSpPr txBox="1"/>
          <p:nvPr/>
        </p:nvSpPr>
        <p:spPr>
          <a:xfrm>
            <a:off x="7498550" y="3889755"/>
            <a:ext cx="636905" cy="269240"/>
          </a:xfrm>
          <a:prstGeom prst="rect">
            <a:avLst/>
          </a:prstGeom>
        </p:spPr>
        <p:txBody>
          <a:bodyPr wrap="square" lIns="0" tIns="12700" rIns="0" bIns="0" rtlCol="0" vert="horz">
            <a:spAutoFit/>
          </a:bodyPr>
          <a:lstStyle/>
          <a:p>
            <a:pPr marL="12700">
              <a:lnSpc>
                <a:spcPct val="100000"/>
              </a:lnSpc>
              <a:spcBef>
                <a:spcPts val="100"/>
              </a:spcBef>
            </a:pPr>
            <a:r>
              <a:rPr dirty="0" sz="1600" spc="-10">
                <a:latin typeface="Calibri"/>
                <a:cs typeface="Calibri"/>
              </a:rPr>
              <a:t>Rank_3</a:t>
            </a:r>
            <a:endParaRPr sz="1600">
              <a:latin typeface="Calibri"/>
              <a:cs typeface="Calibri"/>
            </a:endParaRPr>
          </a:p>
        </p:txBody>
      </p:sp>
      <p:sp>
        <p:nvSpPr>
          <p:cNvPr id="14" name="object 14" descr=""/>
          <p:cNvSpPr txBox="1"/>
          <p:nvPr/>
        </p:nvSpPr>
        <p:spPr>
          <a:xfrm>
            <a:off x="5145963" y="5197347"/>
            <a:ext cx="636905" cy="269240"/>
          </a:xfrm>
          <a:prstGeom prst="rect">
            <a:avLst/>
          </a:prstGeom>
        </p:spPr>
        <p:txBody>
          <a:bodyPr wrap="square" lIns="0" tIns="12700" rIns="0" bIns="0" rtlCol="0" vert="horz">
            <a:spAutoFit/>
          </a:bodyPr>
          <a:lstStyle/>
          <a:p>
            <a:pPr marL="12700">
              <a:lnSpc>
                <a:spcPct val="100000"/>
              </a:lnSpc>
              <a:spcBef>
                <a:spcPts val="100"/>
              </a:spcBef>
            </a:pPr>
            <a:r>
              <a:rPr dirty="0" sz="1600" spc="-10">
                <a:latin typeface="Calibri"/>
                <a:cs typeface="Calibri"/>
              </a:rPr>
              <a:t>Rank_4</a:t>
            </a:r>
            <a:endParaRPr sz="1600">
              <a:latin typeface="Calibri"/>
              <a:cs typeface="Calibri"/>
            </a:endParaRPr>
          </a:p>
        </p:txBody>
      </p:sp>
      <p:sp>
        <p:nvSpPr>
          <p:cNvPr id="15" name="object 15" descr=""/>
          <p:cNvSpPr txBox="1"/>
          <p:nvPr/>
        </p:nvSpPr>
        <p:spPr>
          <a:xfrm>
            <a:off x="7624838" y="5499100"/>
            <a:ext cx="636905" cy="269240"/>
          </a:xfrm>
          <a:prstGeom prst="rect">
            <a:avLst/>
          </a:prstGeom>
        </p:spPr>
        <p:txBody>
          <a:bodyPr wrap="square" lIns="0" tIns="12700" rIns="0" bIns="0" rtlCol="0" vert="horz">
            <a:spAutoFit/>
          </a:bodyPr>
          <a:lstStyle/>
          <a:p>
            <a:pPr marL="12700">
              <a:lnSpc>
                <a:spcPct val="100000"/>
              </a:lnSpc>
              <a:spcBef>
                <a:spcPts val="100"/>
              </a:spcBef>
            </a:pPr>
            <a:r>
              <a:rPr dirty="0" sz="1600" spc="-10">
                <a:latin typeface="Calibri"/>
                <a:cs typeface="Calibri"/>
              </a:rPr>
              <a:t>Rank_5</a:t>
            </a:r>
            <a:endParaRPr sz="16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7390" y="156972"/>
            <a:ext cx="7340600" cy="513080"/>
          </a:xfrm>
          <a:prstGeom prst="rect">
            <a:avLst/>
          </a:prstGeom>
        </p:spPr>
        <p:txBody>
          <a:bodyPr wrap="square" lIns="0" tIns="12700" rIns="0" bIns="0" rtlCol="0" vert="horz">
            <a:spAutoFit/>
          </a:bodyPr>
          <a:lstStyle/>
          <a:p>
            <a:pPr marL="12700">
              <a:lnSpc>
                <a:spcPct val="100000"/>
              </a:lnSpc>
              <a:spcBef>
                <a:spcPts val="100"/>
              </a:spcBef>
            </a:pPr>
            <a:r>
              <a:rPr dirty="0" sz="3200" spc="-5" b="0">
                <a:solidFill>
                  <a:srgbClr val="002060"/>
                </a:solidFill>
                <a:latin typeface="游ゴシック Light"/>
                <a:cs typeface="游ゴシック Light"/>
              </a:rPr>
              <a:t>タンパク質の⽴体構造予測に関する報道</a:t>
            </a:r>
            <a:endParaRPr sz="3200">
              <a:latin typeface="游ゴシック Light"/>
              <a:cs typeface="游ゴシック Light"/>
            </a:endParaRPr>
          </a:p>
        </p:txBody>
      </p:sp>
      <p:grpSp>
        <p:nvGrpSpPr>
          <p:cNvPr id="3" name="object 3" descr=""/>
          <p:cNvGrpSpPr/>
          <p:nvPr/>
        </p:nvGrpSpPr>
        <p:grpSpPr>
          <a:xfrm>
            <a:off x="0" y="1130160"/>
            <a:ext cx="4131945" cy="5728335"/>
            <a:chOff x="0" y="1130160"/>
            <a:chExt cx="4131945" cy="5728335"/>
          </a:xfrm>
        </p:grpSpPr>
        <p:pic>
          <p:nvPicPr>
            <p:cNvPr id="4" name="object 4" descr=""/>
            <p:cNvPicPr/>
            <p:nvPr/>
          </p:nvPicPr>
          <p:blipFill>
            <a:blip r:embed="rId2" cstate="print"/>
            <a:stretch>
              <a:fillRect/>
            </a:stretch>
          </p:blipFill>
          <p:spPr>
            <a:xfrm>
              <a:off x="104337" y="1130160"/>
              <a:ext cx="4027170" cy="5727839"/>
            </a:xfrm>
            <a:prstGeom prst="rect">
              <a:avLst/>
            </a:prstGeom>
          </p:spPr>
        </p:pic>
        <p:pic>
          <p:nvPicPr>
            <p:cNvPr id="5" name="object 5" descr=""/>
            <p:cNvPicPr/>
            <p:nvPr/>
          </p:nvPicPr>
          <p:blipFill>
            <a:blip r:embed="rId3" cstate="print"/>
            <a:stretch>
              <a:fillRect/>
            </a:stretch>
          </p:blipFill>
          <p:spPr>
            <a:xfrm>
              <a:off x="0" y="5393931"/>
              <a:ext cx="2920631" cy="1464068"/>
            </a:xfrm>
            <a:prstGeom prst="rect">
              <a:avLst/>
            </a:prstGeom>
          </p:spPr>
        </p:pic>
      </p:grpSp>
      <p:pic>
        <p:nvPicPr>
          <p:cNvPr id="6" name="object 6" descr=""/>
          <p:cNvPicPr/>
          <p:nvPr/>
        </p:nvPicPr>
        <p:blipFill>
          <a:blip r:embed="rId4" cstate="print"/>
          <a:stretch>
            <a:fillRect/>
          </a:stretch>
        </p:blipFill>
        <p:spPr>
          <a:xfrm>
            <a:off x="4307509" y="1130160"/>
            <a:ext cx="4785118" cy="5727839"/>
          </a:xfrm>
          <a:prstGeom prst="rect">
            <a:avLst/>
          </a:prstGeom>
        </p:spPr>
      </p:pic>
      <p:sp>
        <p:nvSpPr>
          <p:cNvPr id="7" name="object 7" descr=""/>
          <p:cNvSpPr txBox="1"/>
          <p:nvPr/>
        </p:nvSpPr>
        <p:spPr>
          <a:xfrm>
            <a:off x="183078" y="822452"/>
            <a:ext cx="8247380" cy="299720"/>
          </a:xfrm>
          <a:prstGeom prst="rect">
            <a:avLst/>
          </a:prstGeom>
        </p:spPr>
        <p:txBody>
          <a:bodyPr wrap="square" lIns="0" tIns="12700" rIns="0" bIns="0" rtlCol="0" vert="horz">
            <a:spAutoFit/>
          </a:bodyPr>
          <a:lstStyle/>
          <a:p>
            <a:pPr marL="12700">
              <a:lnSpc>
                <a:spcPct val="100000"/>
              </a:lnSpc>
              <a:spcBef>
                <a:spcPts val="100"/>
              </a:spcBef>
              <a:tabLst>
                <a:tab pos="4460875" algn="l"/>
              </a:tabLst>
            </a:pPr>
            <a:r>
              <a:rPr dirty="0" sz="1800" spc="-10">
                <a:latin typeface="Calibri"/>
                <a:cs typeface="Calibri"/>
              </a:rPr>
              <a:t>MIT</a:t>
            </a:r>
            <a:r>
              <a:rPr dirty="0" sz="1800">
                <a:latin typeface="游ゴシック"/>
                <a:cs typeface="游ゴシック"/>
              </a:rPr>
              <a:t>テクノロジーレビュー</a:t>
            </a:r>
            <a:r>
              <a:rPr dirty="0" sz="1800" spc="-120">
                <a:latin typeface="游ゴシック"/>
                <a:cs typeface="游ゴシック"/>
              </a:rPr>
              <a:t> </a:t>
            </a:r>
            <a:r>
              <a:rPr dirty="0" sz="1800">
                <a:latin typeface="Calibri"/>
                <a:cs typeface="Calibri"/>
              </a:rPr>
              <a:t>vol.</a:t>
            </a:r>
            <a:r>
              <a:rPr dirty="0" sz="1800" spc="-10">
                <a:latin typeface="Calibri"/>
                <a:cs typeface="Calibri"/>
              </a:rPr>
              <a:t> </a:t>
            </a:r>
            <a:r>
              <a:rPr dirty="0" sz="1800">
                <a:latin typeface="Calibri"/>
                <a:cs typeface="Calibri"/>
              </a:rPr>
              <a:t>7</a:t>
            </a:r>
            <a:r>
              <a:rPr dirty="0" sz="1800" spc="-10">
                <a:latin typeface="Calibri"/>
                <a:cs typeface="Calibri"/>
              </a:rPr>
              <a:t> 2022.6.15</a:t>
            </a:r>
            <a:r>
              <a:rPr dirty="0" sz="1800">
                <a:latin typeface="Calibri"/>
                <a:cs typeface="Calibri"/>
              </a:rPr>
              <a:t>	</a:t>
            </a:r>
            <a:r>
              <a:rPr dirty="0" sz="1800">
                <a:latin typeface="游ゴシック"/>
                <a:cs typeface="游ゴシック"/>
              </a:rPr>
              <a:t>朝⽇新聞朝刊</a:t>
            </a:r>
            <a:r>
              <a:rPr dirty="0" sz="1800" spc="-105">
                <a:latin typeface="游ゴシック"/>
                <a:cs typeface="游ゴシック"/>
              </a:rPr>
              <a:t> </a:t>
            </a:r>
            <a:r>
              <a:rPr dirty="0" sz="1800">
                <a:latin typeface="游ゴシック"/>
                <a:cs typeface="游ゴシック"/>
              </a:rPr>
              <a:t>教育・科学⾯</a:t>
            </a:r>
            <a:r>
              <a:rPr dirty="0" sz="1800" spc="-105">
                <a:latin typeface="游ゴシック"/>
                <a:cs typeface="游ゴシック"/>
              </a:rPr>
              <a:t> </a:t>
            </a:r>
            <a:r>
              <a:rPr dirty="0" sz="1800" spc="-10">
                <a:latin typeface="Calibri"/>
                <a:cs typeface="Calibri"/>
              </a:rPr>
              <a:t>2022.7.29</a:t>
            </a:r>
            <a:endParaRPr sz="18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770" y="77724"/>
            <a:ext cx="8143875" cy="695960"/>
          </a:xfrm>
          <a:prstGeom prst="rect"/>
        </p:spPr>
        <p:txBody>
          <a:bodyPr wrap="square" lIns="0" tIns="12700" rIns="0" bIns="0" rtlCol="0" vert="horz">
            <a:spAutoFit/>
          </a:bodyPr>
          <a:lstStyle/>
          <a:p>
            <a:pPr marL="12700">
              <a:lnSpc>
                <a:spcPct val="100000"/>
              </a:lnSpc>
              <a:spcBef>
                <a:spcPts val="100"/>
              </a:spcBef>
            </a:pPr>
            <a:r>
              <a:rPr dirty="0" sz="4400" spc="-10">
                <a:latin typeface="Calibri Light"/>
                <a:cs typeface="Calibri Light"/>
              </a:rPr>
              <a:t>AF2</a:t>
            </a:r>
            <a:r>
              <a:rPr dirty="0" sz="4400" spc="-5"/>
              <a:t>をオリゴマー予測に使⽤する</a:t>
            </a:r>
            <a:endParaRPr sz="4400">
              <a:latin typeface="Calibri Light"/>
              <a:cs typeface="Calibri Light"/>
            </a:endParaRPr>
          </a:p>
        </p:txBody>
      </p:sp>
      <p:sp>
        <p:nvSpPr>
          <p:cNvPr id="3" name="object 3" descr=""/>
          <p:cNvSpPr txBox="1"/>
          <p:nvPr/>
        </p:nvSpPr>
        <p:spPr>
          <a:xfrm>
            <a:off x="6757352" y="6510019"/>
            <a:ext cx="230759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Calibri"/>
                <a:cs typeface="Calibri"/>
              </a:rPr>
              <a:t>Akdel</a:t>
            </a:r>
            <a:r>
              <a:rPr dirty="0" sz="1800" spc="-40">
                <a:latin typeface="Calibri"/>
                <a:cs typeface="Calibri"/>
              </a:rPr>
              <a:t> </a:t>
            </a:r>
            <a:r>
              <a:rPr dirty="0" sz="1800">
                <a:latin typeface="Calibri"/>
                <a:cs typeface="Calibri"/>
              </a:rPr>
              <a:t>et</a:t>
            </a:r>
            <a:r>
              <a:rPr dirty="0" sz="1800" spc="-35">
                <a:latin typeface="Calibri"/>
                <a:cs typeface="Calibri"/>
              </a:rPr>
              <a:t> </a:t>
            </a:r>
            <a:r>
              <a:rPr dirty="0" sz="1800">
                <a:latin typeface="Calibri"/>
                <a:cs typeface="Calibri"/>
              </a:rPr>
              <a:t>al.,</a:t>
            </a:r>
            <a:r>
              <a:rPr dirty="0" sz="1800" spc="-35">
                <a:latin typeface="Calibri"/>
                <a:cs typeface="Calibri"/>
              </a:rPr>
              <a:t> </a:t>
            </a:r>
            <a:r>
              <a:rPr dirty="0" sz="1800" i="1">
                <a:latin typeface="Calibri"/>
                <a:cs typeface="Calibri"/>
              </a:rPr>
              <a:t>NSMB</a:t>
            </a:r>
            <a:r>
              <a:rPr dirty="0" sz="1800">
                <a:latin typeface="Calibri"/>
                <a:cs typeface="Calibri"/>
              </a:rPr>
              <a:t>,</a:t>
            </a:r>
            <a:r>
              <a:rPr dirty="0" sz="1800" spc="-35">
                <a:latin typeface="Calibri"/>
                <a:cs typeface="Calibri"/>
              </a:rPr>
              <a:t> </a:t>
            </a:r>
            <a:r>
              <a:rPr dirty="0" sz="1800" spc="-20">
                <a:latin typeface="Calibri"/>
                <a:cs typeface="Calibri"/>
              </a:rPr>
              <a:t>2022</a:t>
            </a:r>
            <a:endParaRPr sz="1800">
              <a:latin typeface="Calibri"/>
              <a:cs typeface="Calibri"/>
            </a:endParaRPr>
          </a:p>
        </p:txBody>
      </p:sp>
      <p:pic>
        <p:nvPicPr>
          <p:cNvPr id="4" name="object 4" descr=""/>
          <p:cNvPicPr/>
          <p:nvPr/>
        </p:nvPicPr>
        <p:blipFill>
          <a:blip r:embed="rId2" cstate="print"/>
          <a:stretch>
            <a:fillRect/>
          </a:stretch>
        </p:blipFill>
        <p:spPr>
          <a:xfrm>
            <a:off x="1144423" y="1189194"/>
            <a:ext cx="7183920" cy="4528373"/>
          </a:xfrm>
          <a:prstGeom prst="rect">
            <a:avLst/>
          </a:prstGeom>
        </p:spPr>
      </p:pic>
      <p:sp>
        <p:nvSpPr>
          <p:cNvPr id="5" name="object 5" descr=""/>
          <p:cNvSpPr txBox="1"/>
          <p:nvPr/>
        </p:nvSpPr>
        <p:spPr>
          <a:xfrm>
            <a:off x="7810068" y="2770123"/>
            <a:ext cx="871855" cy="385445"/>
          </a:xfrm>
          <a:prstGeom prst="rect">
            <a:avLst/>
          </a:prstGeom>
        </p:spPr>
        <p:txBody>
          <a:bodyPr wrap="square" lIns="0" tIns="23495" rIns="0" bIns="0" rtlCol="0" vert="horz">
            <a:spAutoFit/>
          </a:bodyPr>
          <a:lstStyle/>
          <a:p>
            <a:pPr marL="12700" marR="5080">
              <a:lnSpc>
                <a:spcPts val="1390"/>
              </a:lnSpc>
              <a:spcBef>
                <a:spcPts val="185"/>
              </a:spcBef>
            </a:pPr>
            <a:r>
              <a:rPr dirty="0" sz="1200" spc="-10">
                <a:latin typeface="Calibri"/>
                <a:cs typeface="Calibri"/>
              </a:rPr>
              <a:t>AF2</a:t>
            </a:r>
            <a:r>
              <a:rPr dirty="0" sz="1200" spc="-15">
                <a:latin typeface="游ゴシック"/>
                <a:cs typeface="游ゴシック"/>
              </a:rPr>
              <a:t>で正確に</a:t>
            </a:r>
            <a:r>
              <a:rPr dirty="0" sz="1200" spc="-10">
                <a:latin typeface="游ゴシック"/>
                <a:cs typeface="游ゴシック"/>
              </a:rPr>
              <a:t>予測できた</a:t>
            </a:r>
            <a:endParaRPr sz="1200">
              <a:latin typeface="游ゴシック"/>
              <a:cs typeface="游ゴシック"/>
            </a:endParaRPr>
          </a:p>
        </p:txBody>
      </p:sp>
      <p:grpSp>
        <p:nvGrpSpPr>
          <p:cNvPr id="6" name="object 6" descr=""/>
          <p:cNvGrpSpPr/>
          <p:nvPr/>
        </p:nvGrpSpPr>
        <p:grpSpPr>
          <a:xfrm>
            <a:off x="5716358" y="1986838"/>
            <a:ext cx="2618740" cy="1924050"/>
            <a:chOff x="5716358" y="1986838"/>
            <a:chExt cx="2618740" cy="1924050"/>
          </a:xfrm>
        </p:grpSpPr>
        <p:sp>
          <p:nvSpPr>
            <p:cNvPr id="7" name="object 7" descr=""/>
            <p:cNvSpPr/>
            <p:nvPr/>
          </p:nvSpPr>
          <p:spPr>
            <a:xfrm>
              <a:off x="6308331" y="3236366"/>
              <a:ext cx="2020570" cy="668020"/>
            </a:xfrm>
            <a:custGeom>
              <a:avLst/>
              <a:gdLst/>
              <a:ahLst/>
              <a:cxnLst/>
              <a:rect l="l" t="t" r="r" b="b"/>
              <a:pathLst>
                <a:path w="2020570" h="668020">
                  <a:moveTo>
                    <a:pt x="0" y="111307"/>
                  </a:moveTo>
                  <a:lnTo>
                    <a:pt x="8746" y="67981"/>
                  </a:lnTo>
                  <a:lnTo>
                    <a:pt x="32600" y="32601"/>
                  </a:lnTo>
                  <a:lnTo>
                    <a:pt x="67980" y="8747"/>
                  </a:lnTo>
                  <a:lnTo>
                    <a:pt x="111306" y="0"/>
                  </a:lnTo>
                  <a:lnTo>
                    <a:pt x="1908711" y="0"/>
                  </a:lnTo>
                  <a:lnTo>
                    <a:pt x="1952035" y="8747"/>
                  </a:lnTo>
                  <a:lnTo>
                    <a:pt x="1987417" y="32601"/>
                  </a:lnTo>
                  <a:lnTo>
                    <a:pt x="2011273" y="67981"/>
                  </a:lnTo>
                  <a:lnTo>
                    <a:pt x="2020021" y="111307"/>
                  </a:lnTo>
                  <a:lnTo>
                    <a:pt x="2020021" y="556513"/>
                  </a:lnTo>
                  <a:lnTo>
                    <a:pt x="2011273" y="599838"/>
                  </a:lnTo>
                  <a:lnTo>
                    <a:pt x="1987417" y="635219"/>
                  </a:lnTo>
                  <a:lnTo>
                    <a:pt x="1952035" y="659073"/>
                  </a:lnTo>
                  <a:lnTo>
                    <a:pt x="1908711" y="667820"/>
                  </a:lnTo>
                  <a:lnTo>
                    <a:pt x="111306" y="667820"/>
                  </a:lnTo>
                  <a:lnTo>
                    <a:pt x="67980" y="659073"/>
                  </a:lnTo>
                  <a:lnTo>
                    <a:pt x="32600" y="635219"/>
                  </a:lnTo>
                  <a:lnTo>
                    <a:pt x="8746" y="599838"/>
                  </a:lnTo>
                  <a:lnTo>
                    <a:pt x="0" y="556513"/>
                  </a:lnTo>
                  <a:lnTo>
                    <a:pt x="0" y="111307"/>
                  </a:lnTo>
                  <a:close/>
                </a:path>
              </a:pathLst>
            </a:custGeom>
            <a:ln w="12700">
              <a:solidFill>
                <a:srgbClr val="FF0000"/>
              </a:solidFill>
            </a:ln>
          </p:spPr>
          <p:txBody>
            <a:bodyPr wrap="square" lIns="0" tIns="0" rIns="0" bIns="0" rtlCol="0"/>
            <a:lstStyle/>
            <a:p/>
          </p:txBody>
        </p:sp>
        <p:sp>
          <p:nvSpPr>
            <p:cNvPr id="8" name="object 8" descr=""/>
            <p:cNvSpPr/>
            <p:nvPr/>
          </p:nvSpPr>
          <p:spPr>
            <a:xfrm>
              <a:off x="5722708" y="1993188"/>
              <a:ext cx="441959" cy="1274445"/>
            </a:xfrm>
            <a:custGeom>
              <a:avLst/>
              <a:gdLst/>
              <a:ahLst/>
              <a:cxnLst/>
              <a:rect l="l" t="t" r="r" b="b"/>
              <a:pathLst>
                <a:path w="441960" h="1274445">
                  <a:moveTo>
                    <a:pt x="0" y="73632"/>
                  </a:moveTo>
                  <a:lnTo>
                    <a:pt x="5786" y="44971"/>
                  </a:lnTo>
                  <a:lnTo>
                    <a:pt x="21566" y="21566"/>
                  </a:lnTo>
                  <a:lnTo>
                    <a:pt x="44971" y="5786"/>
                  </a:lnTo>
                  <a:lnTo>
                    <a:pt x="73632" y="0"/>
                  </a:lnTo>
                  <a:lnTo>
                    <a:pt x="368155" y="0"/>
                  </a:lnTo>
                  <a:lnTo>
                    <a:pt x="396816" y="5786"/>
                  </a:lnTo>
                  <a:lnTo>
                    <a:pt x="420221" y="21566"/>
                  </a:lnTo>
                  <a:lnTo>
                    <a:pt x="436001" y="44971"/>
                  </a:lnTo>
                  <a:lnTo>
                    <a:pt x="441788" y="73632"/>
                  </a:lnTo>
                  <a:lnTo>
                    <a:pt x="441788" y="1200360"/>
                  </a:lnTo>
                  <a:lnTo>
                    <a:pt x="436001" y="1229024"/>
                  </a:lnTo>
                  <a:lnTo>
                    <a:pt x="420221" y="1252431"/>
                  </a:lnTo>
                  <a:lnTo>
                    <a:pt x="396816" y="1268213"/>
                  </a:lnTo>
                  <a:lnTo>
                    <a:pt x="368155" y="1274000"/>
                  </a:lnTo>
                  <a:lnTo>
                    <a:pt x="73632" y="1274000"/>
                  </a:lnTo>
                  <a:lnTo>
                    <a:pt x="44971" y="1268213"/>
                  </a:lnTo>
                  <a:lnTo>
                    <a:pt x="21566" y="1252431"/>
                  </a:lnTo>
                  <a:lnTo>
                    <a:pt x="5786" y="1229024"/>
                  </a:lnTo>
                  <a:lnTo>
                    <a:pt x="0" y="1200360"/>
                  </a:lnTo>
                  <a:lnTo>
                    <a:pt x="0" y="73632"/>
                  </a:lnTo>
                  <a:close/>
                </a:path>
              </a:pathLst>
            </a:custGeom>
            <a:ln w="12700">
              <a:solidFill>
                <a:srgbClr val="FF0000"/>
              </a:solidFill>
            </a:ln>
          </p:spPr>
          <p:txBody>
            <a:bodyPr wrap="square" lIns="0" tIns="0" rIns="0" bIns="0" rtlCol="0"/>
            <a:lstStyle/>
            <a:p/>
          </p:txBody>
        </p:sp>
      </p:grpSp>
      <p:sp>
        <p:nvSpPr>
          <p:cNvPr id="9" name="object 9" descr=""/>
          <p:cNvSpPr txBox="1"/>
          <p:nvPr/>
        </p:nvSpPr>
        <p:spPr>
          <a:xfrm>
            <a:off x="1377276" y="1023620"/>
            <a:ext cx="6719570" cy="866775"/>
          </a:xfrm>
          <a:prstGeom prst="rect">
            <a:avLst/>
          </a:prstGeom>
        </p:spPr>
        <p:txBody>
          <a:bodyPr wrap="square" lIns="0" tIns="12700" rIns="0" bIns="0" rtlCol="0" vert="horz">
            <a:spAutoFit/>
          </a:bodyPr>
          <a:lstStyle/>
          <a:p>
            <a:pPr marL="12700">
              <a:lnSpc>
                <a:spcPct val="100000"/>
              </a:lnSpc>
              <a:spcBef>
                <a:spcPts val="100"/>
              </a:spcBef>
              <a:tabLst>
                <a:tab pos="4420235" algn="l"/>
              </a:tabLst>
            </a:pPr>
            <a:r>
              <a:rPr dirty="0" baseline="4629" sz="1800">
                <a:latin typeface="游ゴシック"/>
                <a:cs typeface="游ゴシック"/>
              </a:rPr>
              <a:t>モノマーなのにホモダイマーと予測されてしまった</a:t>
            </a:r>
            <a:r>
              <a:rPr dirty="0" baseline="4629" sz="1800" spc="-75">
                <a:latin typeface="游ゴシック"/>
                <a:cs typeface="游ゴシック"/>
              </a:rPr>
              <a:t>例</a:t>
            </a:r>
            <a:r>
              <a:rPr dirty="0" baseline="4629" sz="1800">
                <a:latin typeface="游ゴシック"/>
                <a:cs typeface="游ゴシック"/>
              </a:rPr>
              <a:t>	</a:t>
            </a:r>
            <a:r>
              <a:rPr dirty="0" sz="1200">
                <a:latin typeface="游ゴシック"/>
                <a:cs typeface="游ゴシック"/>
              </a:rPr>
              <a:t>古いドッキングツールよりはマ</a:t>
            </a:r>
            <a:r>
              <a:rPr dirty="0" sz="1200" spc="-50">
                <a:latin typeface="游ゴシック"/>
                <a:cs typeface="游ゴシック"/>
              </a:rPr>
              <a:t>シ</a:t>
            </a:r>
            <a:endParaRPr sz="1200">
              <a:latin typeface="游ゴシック"/>
              <a:cs typeface="游ゴシック"/>
            </a:endParaRPr>
          </a:p>
          <a:p>
            <a:pPr>
              <a:lnSpc>
                <a:spcPct val="100000"/>
              </a:lnSpc>
              <a:spcBef>
                <a:spcPts val="320"/>
              </a:spcBef>
            </a:pPr>
            <a:endParaRPr sz="1200">
              <a:latin typeface="游ゴシック"/>
              <a:cs typeface="游ゴシック"/>
            </a:endParaRPr>
          </a:p>
          <a:p>
            <a:pPr marL="4584065">
              <a:lnSpc>
                <a:spcPts val="1430"/>
              </a:lnSpc>
            </a:pPr>
            <a:r>
              <a:rPr dirty="0" sz="1200" spc="-10">
                <a:latin typeface="Calibri"/>
                <a:cs typeface="Calibri"/>
              </a:rPr>
              <a:t>GRAMM(2002)</a:t>
            </a:r>
            <a:endParaRPr sz="1200">
              <a:latin typeface="Calibri"/>
              <a:cs typeface="Calibri"/>
            </a:endParaRPr>
          </a:p>
          <a:p>
            <a:pPr marL="4584065">
              <a:lnSpc>
                <a:spcPts val="1430"/>
              </a:lnSpc>
            </a:pPr>
            <a:r>
              <a:rPr dirty="0" sz="1200" spc="-10">
                <a:latin typeface="游ゴシック"/>
                <a:cs typeface="游ゴシック"/>
              </a:rPr>
              <a:t>で正確に予測できた</a:t>
            </a:r>
            <a:endParaRPr sz="1200">
              <a:latin typeface="游ゴシック"/>
              <a:cs typeface="游ゴシック"/>
            </a:endParaRPr>
          </a:p>
        </p:txBody>
      </p:sp>
      <p:sp>
        <p:nvSpPr>
          <p:cNvPr id="10" name="object 10" descr=""/>
          <p:cNvSpPr txBox="1"/>
          <p:nvPr/>
        </p:nvSpPr>
        <p:spPr>
          <a:xfrm>
            <a:off x="3366274" y="2608579"/>
            <a:ext cx="567055" cy="208279"/>
          </a:xfrm>
          <a:prstGeom prst="rect">
            <a:avLst/>
          </a:prstGeom>
        </p:spPr>
        <p:txBody>
          <a:bodyPr wrap="square" lIns="0" tIns="12700" rIns="0" bIns="0" rtlCol="0" vert="horz">
            <a:spAutoFit/>
          </a:bodyPr>
          <a:lstStyle/>
          <a:p>
            <a:pPr marL="12700">
              <a:lnSpc>
                <a:spcPct val="100000"/>
              </a:lnSpc>
              <a:spcBef>
                <a:spcPts val="100"/>
              </a:spcBef>
            </a:pPr>
            <a:r>
              <a:rPr dirty="0" sz="1200" spc="-10">
                <a:latin typeface="Calibri"/>
                <a:cs typeface="Calibri"/>
              </a:rPr>
              <a:t>AF2</a:t>
            </a:r>
            <a:r>
              <a:rPr dirty="0" sz="1200" spc="-25">
                <a:latin typeface="游ゴシック"/>
                <a:cs typeface="游ゴシック"/>
              </a:rPr>
              <a:t>予測</a:t>
            </a:r>
            <a:endParaRPr sz="1200">
              <a:latin typeface="游ゴシック"/>
              <a:cs typeface="游ゴシック"/>
            </a:endParaRPr>
          </a:p>
        </p:txBody>
      </p:sp>
      <p:sp>
        <p:nvSpPr>
          <p:cNvPr id="11" name="object 11" descr=""/>
          <p:cNvSpPr txBox="1"/>
          <p:nvPr/>
        </p:nvSpPr>
        <p:spPr>
          <a:xfrm>
            <a:off x="5110835" y="3554476"/>
            <a:ext cx="128905" cy="269240"/>
          </a:xfrm>
          <a:prstGeom prst="rect">
            <a:avLst/>
          </a:prstGeom>
        </p:spPr>
        <p:txBody>
          <a:bodyPr wrap="square" lIns="0" tIns="12700" rIns="0" bIns="0" rtlCol="0" vert="horz">
            <a:spAutoFit/>
          </a:bodyPr>
          <a:lstStyle/>
          <a:p>
            <a:pPr marL="12700">
              <a:lnSpc>
                <a:spcPct val="100000"/>
              </a:lnSpc>
              <a:spcBef>
                <a:spcPts val="100"/>
              </a:spcBef>
            </a:pPr>
            <a:r>
              <a:rPr dirty="0" sz="1600" spc="-50">
                <a:latin typeface="Calibri"/>
                <a:cs typeface="Calibri"/>
              </a:rPr>
              <a:t>5</a:t>
            </a:r>
            <a:endParaRPr sz="1600">
              <a:latin typeface="Calibri"/>
              <a:cs typeface="Calibri"/>
            </a:endParaRPr>
          </a:p>
        </p:txBody>
      </p:sp>
      <p:sp>
        <p:nvSpPr>
          <p:cNvPr id="12" name="object 12" descr=""/>
          <p:cNvSpPr txBox="1"/>
          <p:nvPr/>
        </p:nvSpPr>
        <p:spPr>
          <a:xfrm>
            <a:off x="2237536" y="2651252"/>
            <a:ext cx="741680" cy="208279"/>
          </a:xfrm>
          <a:prstGeom prst="rect">
            <a:avLst/>
          </a:prstGeom>
        </p:spPr>
        <p:txBody>
          <a:bodyPr wrap="square" lIns="0" tIns="12700" rIns="0" bIns="0" rtlCol="0" vert="horz">
            <a:spAutoFit/>
          </a:bodyPr>
          <a:lstStyle/>
          <a:p>
            <a:pPr marL="12700">
              <a:lnSpc>
                <a:spcPct val="100000"/>
              </a:lnSpc>
              <a:spcBef>
                <a:spcPts val="100"/>
              </a:spcBef>
            </a:pPr>
            <a:r>
              <a:rPr dirty="0" sz="1200">
                <a:latin typeface="游ゴシック"/>
                <a:cs typeface="游ゴシック"/>
              </a:rPr>
              <a:t>正解</a:t>
            </a:r>
            <a:r>
              <a:rPr dirty="0" sz="1200" spc="-10">
                <a:latin typeface="Calibri"/>
                <a:cs typeface="Calibri"/>
              </a:rPr>
              <a:t>(3TDT)</a:t>
            </a:r>
            <a:endParaRPr sz="1200">
              <a:latin typeface="Calibri"/>
              <a:cs typeface="Calibri"/>
            </a:endParaRPr>
          </a:p>
        </p:txBody>
      </p:sp>
      <p:sp>
        <p:nvSpPr>
          <p:cNvPr id="13" name="object 13" descr=""/>
          <p:cNvSpPr txBox="1"/>
          <p:nvPr/>
        </p:nvSpPr>
        <p:spPr>
          <a:xfrm>
            <a:off x="1192621" y="3554476"/>
            <a:ext cx="3220720" cy="585470"/>
          </a:xfrm>
          <a:prstGeom prst="rect">
            <a:avLst/>
          </a:prstGeom>
        </p:spPr>
        <p:txBody>
          <a:bodyPr wrap="square" lIns="0" tIns="12700" rIns="0" bIns="0" rtlCol="0" vert="horz">
            <a:spAutoFit/>
          </a:bodyPr>
          <a:lstStyle/>
          <a:p>
            <a:pPr marL="125095">
              <a:lnSpc>
                <a:spcPct val="100000"/>
              </a:lnSpc>
              <a:spcBef>
                <a:spcPts val="100"/>
              </a:spcBef>
              <a:tabLst>
                <a:tab pos="916305" algn="l"/>
                <a:tab pos="1820545" algn="l"/>
              </a:tabLst>
            </a:pPr>
            <a:r>
              <a:rPr dirty="0" sz="1600" spc="-50">
                <a:latin typeface="Calibri"/>
                <a:cs typeface="Calibri"/>
              </a:rPr>
              <a:t>1</a:t>
            </a:r>
            <a:r>
              <a:rPr dirty="0" sz="1600">
                <a:latin typeface="Calibri"/>
                <a:cs typeface="Calibri"/>
              </a:rPr>
              <a:t>	</a:t>
            </a:r>
            <a:r>
              <a:rPr dirty="0" sz="1600" spc="-50">
                <a:latin typeface="Calibri"/>
                <a:cs typeface="Calibri"/>
              </a:rPr>
              <a:t>3</a:t>
            </a:r>
            <a:r>
              <a:rPr dirty="0" sz="1600">
                <a:latin typeface="Calibri"/>
                <a:cs typeface="Calibri"/>
              </a:rPr>
              <a:t>	</a:t>
            </a:r>
            <a:r>
              <a:rPr dirty="0" sz="1600" spc="-50">
                <a:latin typeface="Calibri"/>
                <a:cs typeface="Calibri"/>
              </a:rPr>
              <a:t>4</a:t>
            </a:r>
            <a:endParaRPr sz="1600">
              <a:latin typeface="Calibri"/>
              <a:cs typeface="Calibri"/>
            </a:endParaRPr>
          </a:p>
          <a:p>
            <a:pPr marL="12700">
              <a:lnSpc>
                <a:spcPct val="100000"/>
              </a:lnSpc>
              <a:spcBef>
                <a:spcPts val="1045"/>
              </a:spcBef>
            </a:pPr>
            <a:r>
              <a:rPr dirty="0" sz="1200">
                <a:solidFill>
                  <a:srgbClr val="C00000"/>
                </a:solidFill>
                <a:latin typeface="Calibri"/>
                <a:cs typeface="Calibri"/>
              </a:rPr>
              <a:t>No</a:t>
            </a:r>
            <a:r>
              <a:rPr dirty="0" sz="1200" spc="-5">
                <a:solidFill>
                  <a:srgbClr val="C00000"/>
                </a:solidFill>
                <a:latin typeface="Calibri"/>
                <a:cs typeface="Calibri"/>
              </a:rPr>
              <a:t>. </a:t>
            </a:r>
            <a:r>
              <a:rPr dirty="0" sz="1200">
                <a:solidFill>
                  <a:srgbClr val="C00000"/>
                </a:solidFill>
                <a:latin typeface="Calibri"/>
                <a:cs typeface="Calibri"/>
              </a:rPr>
              <a:t>of</a:t>
            </a:r>
            <a:r>
              <a:rPr dirty="0" sz="1200" spc="-5">
                <a:solidFill>
                  <a:srgbClr val="C00000"/>
                </a:solidFill>
                <a:latin typeface="Calibri"/>
                <a:cs typeface="Calibri"/>
              </a:rPr>
              <a:t> </a:t>
            </a:r>
            <a:r>
              <a:rPr dirty="0" sz="1200" spc="-10">
                <a:solidFill>
                  <a:srgbClr val="C00000"/>
                </a:solidFill>
                <a:latin typeface="Calibri"/>
                <a:cs typeface="Calibri"/>
              </a:rPr>
              <a:t>recycles</a:t>
            </a:r>
            <a:r>
              <a:rPr dirty="0" sz="1200" spc="-5">
                <a:solidFill>
                  <a:srgbClr val="C00000"/>
                </a:solidFill>
                <a:latin typeface="游ゴシック"/>
                <a:cs typeface="游ゴシック"/>
              </a:rPr>
              <a:t>を増やせば正解を出すこともある</a:t>
            </a:r>
            <a:endParaRPr sz="1200">
              <a:latin typeface="游ゴシック"/>
              <a:cs typeface="游ゴシック"/>
            </a:endParaRPr>
          </a:p>
        </p:txBody>
      </p:sp>
      <p:sp>
        <p:nvSpPr>
          <p:cNvPr id="14" name="object 14" descr=""/>
          <p:cNvSpPr txBox="1"/>
          <p:nvPr/>
        </p:nvSpPr>
        <p:spPr>
          <a:xfrm>
            <a:off x="415535" y="5854700"/>
            <a:ext cx="2159000" cy="577215"/>
          </a:xfrm>
          <a:prstGeom prst="rect">
            <a:avLst/>
          </a:prstGeom>
        </p:spPr>
        <p:txBody>
          <a:bodyPr wrap="square" lIns="0" tIns="10795" rIns="0" bIns="0" rtlCol="0" vert="horz">
            <a:spAutoFit/>
          </a:bodyPr>
          <a:lstStyle/>
          <a:p>
            <a:pPr algn="just" marL="12700" marR="5080">
              <a:lnSpc>
                <a:spcPct val="100800"/>
              </a:lnSpc>
              <a:spcBef>
                <a:spcPts val="85"/>
              </a:spcBef>
            </a:pPr>
            <a:r>
              <a:rPr dirty="0" sz="1200" spc="-5">
                <a:latin typeface="游ゴシック"/>
                <a:cs typeface="游ゴシック"/>
              </a:rPr>
              <a:t>短くリニアな天然変性領域がタンパク質にフィットするところは予測できる場合が多い</a:t>
            </a:r>
            <a:endParaRPr sz="1200">
              <a:latin typeface="游ゴシック"/>
              <a:cs typeface="游ゴシック"/>
            </a:endParaRPr>
          </a:p>
        </p:txBody>
      </p:sp>
      <p:sp>
        <p:nvSpPr>
          <p:cNvPr id="15" name="object 15" descr=""/>
          <p:cNvSpPr txBox="1"/>
          <p:nvPr/>
        </p:nvSpPr>
        <p:spPr>
          <a:xfrm>
            <a:off x="2940723" y="5869940"/>
            <a:ext cx="1092200" cy="385445"/>
          </a:xfrm>
          <a:prstGeom prst="rect">
            <a:avLst/>
          </a:prstGeom>
        </p:spPr>
        <p:txBody>
          <a:bodyPr wrap="square" lIns="0" tIns="23495" rIns="0" bIns="0" rtlCol="0" vert="horz">
            <a:spAutoFit/>
          </a:bodyPr>
          <a:lstStyle/>
          <a:p>
            <a:pPr marL="12700" marR="5080">
              <a:lnSpc>
                <a:spcPts val="1390"/>
              </a:lnSpc>
              <a:spcBef>
                <a:spcPts val="185"/>
              </a:spcBef>
            </a:pPr>
            <a:r>
              <a:rPr dirty="0" sz="1200" spc="-10">
                <a:latin typeface="游ゴシック"/>
                <a:cs typeface="游ゴシック"/>
              </a:rPr>
              <a:t>位置は正しいが</a:t>
            </a:r>
            <a:r>
              <a:rPr dirty="0" sz="1200" spc="-20">
                <a:latin typeface="游ゴシック"/>
                <a:cs typeface="游ゴシック"/>
              </a:rPr>
              <a:t>逆向き</a:t>
            </a:r>
            <a:endParaRPr sz="1200">
              <a:latin typeface="游ゴシック"/>
              <a:cs typeface="游ゴシック"/>
            </a:endParaRPr>
          </a:p>
        </p:txBody>
      </p:sp>
      <p:sp>
        <p:nvSpPr>
          <p:cNvPr id="16" name="object 16" descr=""/>
          <p:cNvSpPr txBox="1"/>
          <p:nvPr/>
        </p:nvSpPr>
        <p:spPr>
          <a:xfrm>
            <a:off x="4543488" y="5869940"/>
            <a:ext cx="1244600" cy="577215"/>
          </a:xfrm>
          <a:prstGeom prst="rect">
            <a:avLst/>
          </a:prstGeom>
        </p:spPr>
        <p:txBody>
          <a:bodyPr wrap="square" lIns="0" tIns="10795" rIns="0" bIns="0" rtlCol="0" vert="horz">
            <a:spAutoFit/>
          </a:bodyPr>
          <a:lstStyle/>
          <a:p>
            <a:pPr algn="just" marL="12700" marR="5080">
              <a:lnSpc>
                <a:spcPct val="100800"/>
              </a:lnSpc>
              <a:spcBef>
                <a:spcPts val="85"/>
              </a:spcBef>
            </a:pPr>
            <a:r>
              <a:rPr dirty="0" sz="1200" spc="-10">
                <a:latin typeface="游ゴシック"/>
                <a:cs typeface="游ゴシック"/>
              </a:rPr>
              <a:t>複数の天然変性タンパク質の複合体も予測できる</a:t>
            </a:r>
            <a:endParaRPr sz="1200">
              <a:latin typeface="游ゴシック"/>
              <a:cs typeface="游ゴシック"/>
            </a:endParaRPr>
          </a:p>
        </p:txBody>
      </p:sp>
      <p:sp>
        <p:nvSpPr>
          <p:cNvPr id="17" name="object 17" descr=""/>
          <p:cNvSpPr txBox="1"/>
          <p:nvPr/>
        </p:nvSpPr>
        <p:spPr>
          <a:xfrm>
            <a:off x="6526403" y="5869940"/>
            <a:ext cx="1244600" cy="385445"/>
          </a:xfrm>
          <a:prstGeom prst="rect">
            <a:avLst/>
          </a:prstGeom>
        </p:spPr>
        <p:txBody>
          <a:bodyPr wrap="square" lIns="0" tIns="23495" rIns="0" bIns="0" rtlCol="0" vert="horz">
            <a:spAutoFit/>
          </a:bodyPr>
          <a:lstStyle/>
          <a:p>
            <a:pPr marL="12700" marR="5080">
              <a:lnSpc>
                <a:spcPts val="1390"/>
              </a:lnSpc>
              <a:spcBef>
                <a:spcPts val="185"/>
              </a:spcBef>
            </a:pPr>
            <a:r>
              <a:rPr dirty="0" sz="1200" spc="-10">
                <a:latin typeface="游ゴシック"/>
                <a:cs typeface="游ゴシック"/>
              </a:rPr>
              <a:t>コラーゲンの３重ヘリックスはだめ</a:t>
            </a:r>
            <a:endParaRPr sz="1200">
              <a:latin typeface="游ゴシック"/>
              <a:cs typeface="游ゴシック"/>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4400575" y="4442962"/>
            <a:ext cx="2160854" cy="1889442"/>
          </a:xfrm>
          <a:prstGeom prst="rect">
            <a:avLst/>
          </a:prstGeom>
        </p:spPr>
      </p:pic>
      <p:sp>
        <p:nvSpPr>
          <p:cNvPr id="3" name="object 3"/>
          <p:cNvSpPr txBox="1">
            <a:spLocks noGrp="1"/>
          </p:cNvSpPr>
          <p:nvPr>
            <p:ph type="title"/>
          </p:nvPr>
        </p:nvSpPr>
        <p:spPr>
          <a:xfrm>
            <a:off x="458885" y="68580"/>
            <a:ext cx="7188200" cy="695960"/>
          </a:xfrm>
          <a:prstGeom prst="rect"/>
        </p:spPr>
        <p:txBody>
          <a:bodyPr wrap="square" lIns="0" tIns="12700" rIns="0" bIns="0" rtlCol="0" vert="horz">
            <a:spAutoFit/>
          </a:bodyPr>
          <a:lstStyle/>
          <a:p>
            <a:pPr marL="12700">
              <a:lnSpc>
                <a:spcPct val="100000"/>
              </a:lnSpc>
              <a:spcBef>
                <a:spcPts val="100"/>
              </a:spcBef>
            </a:pPr>
            <a:r>
              <a:rPr dirty="0" sz="4400" spc="-10">
                <a:latin typeface="Calibri Light"/>
                <a:cs typeface="Calibri Light"/>
              </a:rPr>
              <a:t>“</a:t>
            </a:r>
            <a:r>
              <a:rPr dirty="0" sz="4400"/>
              <a:t>なんたらフォールド</a:t>
            </a:r>
            <a:r>
              <a:rPr dirty="0" sz="4400" spc="-10">
                <a:latin typeface="Calibri Light"/>
                <a:cs typeface="Calibri Light"/>
              </a:rPr>
              <a:t>”</a:t>
            </a:r>
            <a:r>
              <a:rPr dirty="0" sz="4400" spc="-20"/>
              <a:t>の登場</a:t>
            </a:r>
            <a:endParaRPr sz="4400">
              <a:latin typeface="Calibri Light"/>
              <a:cs typeface="Calibri Light"/>
            </a:endParaRPr>
          </a:p>
        </p:txBody>
      </p:sp>
      <p:sp>
        <p:nvSpPr>
          <p:cNvPr id="4" name="object 4" descr=""/>
          <p:cNvSpPr txBox="1"/>
          <p:nvPr/>
        </p:nvSpPr>
        <p:spPr>
          <a:xfrm>
            <a:off x="278767" y="2315971"/>
            <a:ext cx="1356995" cy="1391285"/>
          </a:xfrm>
          <a:prstGeom prst="rect">
            <a:avLst/>
          </a:prstGeom>
        </p:spPr>
        <p:txBody>
          <a:bodyPr wrap="square" lIns="0" tIns="12700" rIns="0" bIns="0" rtlCol="0" vert="horz">
            <a:spAutoFit/>
          </a:bodyPr>
          <a:lstStyle/>
          <a:p>
            <a:pPr marL="297815" indent="-285115">
              <a:lnSpc>
                <a:spcPts val="2125"/>
              </a:lnSpc>
              <a:spcBef>
                <a:spcPts val="100"/>
              </a:spcBef>
              <a:buFont typeface="Arial"/>
              <a:buChar char="•"/>
              <a:tabLst>
                <a:tab pos="297815" algn="l"/>
              </a:tabLst>
            </a:pPr>
            <a:r>
              <a:rPr dirty="0" sz="1800" spc="-10">
                <a:solidFill>
                  <a:srgbClr val="FF0000"/>
                </a:solidFill>
                <a:latin typeface="Calibri"/>
                <a:cs typeface="Calibri"/>
              </a:rPr>
              <a:t>AlphaFold2</a:t>
            </a:r>
            <a:endParaRPr sz="1800">
              <a:latin typeface="Calibri"/>
              <a:cs typeface="Calibri"/>
            </a:endParaRPr>
          </a:p>
          <a:p>
            <a:pPr marL="297815" indent="-285115">
              <a:lnSpc>
                <a:spcPts val="2125"/>
              </a:lnSpc>
              <a:buFont typeface="Arial"/>
              <a:buChar char="•"/>
              <a:tabLst>
                <a:tab pos="297815" algn="l"/>
              </a:tabLst>
            </a:pPr>
            <a:r>
              <a:rPr dirty="0" u="sng" sz="1800" spc="-10">
                <a:solidFill>
                  <a:srgbClr val="0070C0"/>
                </a:solidFill>
                <a:uFill>
                  <a:solidFill>
                    <a:srgbClr val="0070C0"/>
                  </a:solidFill>
                </a:uFill>
                <a:latin typeface="Calibri"/>
                <a:cs typeface="Calibri"/>
              </a:rPr>
              <a:t>ColabFold</a:t>
            </a:r>
            <a:endParaRPr sz="1800">
              <a:latin typeface="Calibri"/>
              <a:cs typeface="Calibri"/>
            </a:endParaRPr>
          </a:p>
          <a:p>
            <a:pPr marL="297815" indent="-285115">
              <a:lnSpc>
                <a:spcPct val="100000"/>
              </a:lnSpc>
              <a:spcBef>
                <a:spcPts val="45"/>
              </a:spcBef>
              <a:buFont typeface="Arial"/>
              <a:buChar char="•"/>
              <a:tabLst>
                <a:tab pos="297815" algn="l"/>
              </a:tabLst>
            </a:pPr>
            <a:r>
              <a:rPr dirty="0" sz="1800" spc="-10">
                <a:latin typeface="Calibri"/>
                <a:cs typeface="Calibri"/>
              </a:rPr>
              <a:t>FastFold</a:t>
            </a:r>
            <a:endParaRPr sz="1800">
              <a:latin typeface="Calibri"/>
              <a:cs typeface="Calibri"/>
            </a:endParaRPr>
          </a:p>
          <a:p>
            <a:pPr marL="297815" indent="-285115">
              <a:lnSpc>
                <a:spcPts val="2125"/>
              </a:lnSpc>
              <a:spcBef>
                <a:spcPts val="50"/>
              </a:spcBef>
              <a:buFont typeface="Arial"/>
              <a:buChar char="•"/>
              <a:tabLst>
                <a:tab pos="297815" algn="l"/>
              </a:tabLst>
            </a:pPr>
            <a:r>
              <a:rPr dirty="0" sz="1800" spc="-10">
                <a:latin typeface="Calibri"/>
                <a:cs typeface="Calibri"/>
              </a:rPr>
              <a:t>HelixFold</a:t>
            </a:r>
            <a:endParaRPr sz="1800">
              <a:latin typeface="Calibri"/>
              <a:cs typeface="Calibri"/>
            </a:endParaRPr>
          </a:p>
          <a:p>
            <a:pPr marL="297815" indent="-285115">
              <a:lnSpc>
                <a:spcPts val="2125"/>
              </a:lnSpc>
              <a:buFont typeface="Arial"/>
              <a:buChar char="•"/>
              <a:tabLst>
                <a:tab pos="297815" algn="l"/>
              </a:tabLst>
            </a:pPr>
            <a:r>
              <a:rPr dirty="0" sz="1800" spc="-20">
                <a:latin typeface="Calibri"/>
                <a:cs typeface="Calibri"/>
              </a:rPr>
              <a:t>MEGA-Fold</a:t>
            </a:r>
            <a:endParaRPr sz="1800">
              <a:latin typeface="Calibri"/>
              <a:cs typeface="Calibri"/>
            </a:endParaRPr>
          </a:p>
        </p:txBody>
      </p:sp>
      <p:sp>
        <p:nvSpPr>
          <p:cNvPr id="5" name="object 5" descr=""/>
          <p:cNvSpPr txBox="1"/>
          <p:nvPr/>
        </p:nvSpPr>
        <p:spPr>
          <a:xfrm>
            <a:off x="3992410" y="845820"/>
            <a:ext cx="3396615" cy="576580"/>
          </a:xfrm>
          <a:prstGeom prst="rect">
            <a:avLst/>
          </a:prstGeom>
        </p:spPr>
        <p:txBody>
          <a:bodyPr wrap="square" lIns="0" tIns="12700" rIns="0" bIns="0" rtlCol="0" vert="horz">
            <a:spAutoFit/>
          </a:bodyPr>
          <a:lstStyle/>
          <a:p>
            <a:pPr marL="12700">
              <a:lnSpc>
                <a:spcPct val="100000"/>
              </a:lnSpc>
              <a:spcBef>
                <a:spcPts val="100"/>
              </a:spcBef>
            </a:pPr>
            <a:r>
              <a:rPr dirty="0" sz="2000">
                <a:latin typeface="Calibri"/>
                <a:cs typeface="Calibri"/>
              </a:rPr>
              <a:t>A</a:t>
            </a:r>
            <a:r>
              <a:rPr dirty="0" sz="2000" spc="-50">
                <a:latin typeface="Calibri"/>
                <a:cs typeface="Calibri"/>
              </a:rPr>
              <a:t> </a:t>
            </a:r>
            <a:r>
              <a:rPr dirty="0" sz="2000">
                <a:latin typeface="Calibri"/>
                <a:cs typeface="Calibri"/>
              </a:rPr>
              <a:t>collection</a:t>
            </a:r>
            <a:r>
              <a:rPr dirty="0" sz="2000" spc="-50">
                <a:latin typeface="Calibri"/>
                <a:cs typeface="Calibri"/>
              </a:rPr>
              <a:t> </a:t>
            </a:r>
            <a:r>
              <a:rPr dirty="0" sz="2000">
                <a:latin typeface="Calibri"/>
                <a:cs typeface="Calibri"/>
              </a:rPr>
              <a:t>of</a:t>
            </a:r>
            <a:r>
              <a:rPr dirty="0" sz="2000" spc="-45">
                <a:latin typeface="Calibri"/>
                <a:cs typeface="Calibri"/>
              </a:rPr>
              <a:t> </a:t>
            </a:r>
            <a:r>
              <a:rPr dirty="0" sz="2000">
                <a:latin typeface="Calibri"/>
                <a:cs typeface="Calibri"/>
              </a:rPr>
              <a:t>*fold*</a:t>
            </a:r>
            <a:r>
              <a:rPr dirty="0" sz="2000" spc="-45">
                <a:latin typeface="Calibri"/>
                <a:cs typeface="Calibri"/>
              </a:rPr>
              <a:t> </a:t>
            </a:r>
            <a:r>
              <a:rPr dirty="0" sz="2000" spc="-20">
                <a:latin typeface="Calibri"/>
                <a:cs typeface="Calibri"/>
              </a:rPr>
              <a:t>tools</a:t>
            </a:r>
            <a:endParaRPr sz="2000">
              <a:latin typeface="Calibri"/>
              <a:cs typeface="Calibri"/>
            </a:endParaRPr>
          </a:p>
          <a:p>
            <a:pPr marL="12700">
              <a:lnSpc>
                <a:spcPct val="100000"/>
              </a:lnSpc>
              <a:spcBef>
                <a:spcPts val="15"/>
              </a:spcBef>
            </a:pPr>
            <a:r>
              <a:rPr dirty="0" sz="1600" spc="-10">
                <a:latin typeface="Calibri"/>
                <a:cs typeface="Calibri"/>
              </a:rPr>
              <a:t>https://github.com/biolists/folding_tools</a:t>
            </a:r>
            <a:endParaRPr sz="1600">
              <a:latin typeface="Calibri"/>
              <a:cs typeface="Calibri"/>
            </a:endParaRPr>
          </a:p>
        </p:txBody>
      </p:sp>
      <p:sp>
        <p:nvSpPr>
          <p:cNvPr id="6" name="object 6" descr=""/>
          <p:cNvSpPr txBox="1"/>
          <p:nvPr/>
        </p:nvSpPr>
        <p:spPr>
          <a:xfrm>
            <a:off x="278767" y="1398523"/>
            <a:ext cx="2922905" cy="793750"/>
          </a:xfrm>
          <a:prstGeom prst="rect">
            <a:avLst/>
          </a:prstGeom>
        </p:spPr>
        <p:txBody>
          <a:bodyPr wrap="square" lIns="0" tIns="12700" rIns="0" bIns="0" rtlCol="0" vert="horz">
            <a:spAutoFit/>
          </a:bodyPr>
          <a:lstStyle/>
          <a:p>
            <a:pPr algn="r" marR="5080">
              <a:lnSpc>
                <a:spcPts val="1980"/>
              </a:lnSpc>
              <a:spcBef>
                <a:spcPts val="100"/>
              </a:spcBef>
            </a:pPr>
            <a:r>
              <a:rPr dirty="0" sz="1800" spc="-10">
                <a:latin typeface="Calibri"/>
                <a:cs typeface="Calibri"/>
              </a:rPr>
              <a:t>2022.11.22</a:t>
            </a:r>
            <a:r>
              <a:rPr dirty="0" sz="1800" spc="-25">
                <a:latin typeface="游ゴシック"/>
                <a:cs typeface="游ゴシック"/>
              </a:rPr>
              <a:t>現在</a:t>
            </a:r>
            <a:endParaRPr sz="1800">
              <a:latin typeface="游ゴシック"/>
              <a:cs typeface="游ゴシック"/>
            </a:endParaRPr>
          </a:p>
          <a:p>
            <a:pPr marL="12700">
              <a:lnSpc>
                <a:spcPts val="1945"/>
              </a:lnSpc>
            </a:pPr>
            <a:r>
              <a:rPr dirty="0" sz="1800" spc="-20">
                <a:latin typeface="Calibri"/>
                <a:cs typeface="Calibri"/>
              </a:rPr>
              <a:t>MSA-</a:t>
            </a:r>
            <a:r>
              <a:rPr dirty="0" sz="1800" spc="-10">
                <a:latin typeface="Calibri"/>
                <a:cs typeface="Calibri"/>
              </a:rPr>
              <a:t>based</a:t>
            </a:r>
            <a:endParaRPr sz="1800">
              <a:latin typeface="Calibri"/>
              <a:cs typeface="Calibri"/>
            </a:endParaRPr>
          </a:p>
          <a:p>
            <a:pPr algn="r" marR="9525">
              <a:lnSpc>
                <a:spcPts val="2125"/>
              </a:lnSpc>
            </a:pPr>
            <a:r>
              <a:rPr dirty="0" sz="1800">
                <a:latin typeface="Calibri"/>
                <a:cs typeface="Calibri"/>
              </a:rPr>
              <a:t>(Multiple</a:t>
            </a:r>
            <a:r>
              <a:rPr dirty="0" sz="1800" spc="-55">
                <a:latin typeface="Calibri"/>
                <a:cs typeface="Calibri"/>
              </a:rPr>
              <a:t> </a:t>
            </a:r>
            <a:r>
              <a:rPr dirty="0" sz="1800">
                <a:latin typeface="Calibri"/>
                <a:cs typeface="Calibri"/>
              </a:rPr>
              <a:t>Sequence</a:t>
            </a:r>
            <a:r>
              <a:rPr dirty="0" sz="1800" spc="-55">
                <a:latin typeface="Calibri"/>
                <a:cs typeface="Calibri"/>
              </a:rPr>
              <a:t> </a:t>
            </a:r>
            <a:r>
              <a:rPr dirty="0" sz="1800" spc="-10">
                <a:latin typeface="Calibri"/>
                <a:cs typeface="Calibri"/>
              </a:rPr>
              <a:t>Alignment)</a:t>
            </a:r>
            <a:endParaRPr sz="1800">
              <a:latin typeface="Calibri"/>
              <a:cs typeface="Calibri"/>
            </a:endParaRPr>
          </a:p>
        </p:txBody>
      </p:sp>
      <p:sp>
        <p:nvSpPr>
          <p:cNvPr id="7" name="object 7" descr=""/>
          <p:cNvSpPr txBox="1"/>
          <p:nvPr/>
        </p:nvSpPr>
        <p:spPr>
          <a:xfrm>
            <a:off x="3713073" y="1627123"/>
            <a:ext cx="2437130" cy="2360295"/>
          </a:xfrm>
          <a:prstGeom prst="rect">
            <a:avLst/>
          </a:prstGeom>
        </p:spPr>
        <p:txBody>
          <a:bodyPr wrap="square" lIns="0" tIns="12700" rIns="0" bIns="0" rtlCol="0" vert="horz">
            <a:spAutoFit/>
          </a:bodyPr>
          <a:lstStyle/>
          <a:p>
            <a:pPr marL="12700">
              <a:lnSpc>
                <a:spcPts val="2125"/>
              </a:lnSpc>
              <a:spcBef>
                <a:spcPts val="100"/>
              </a:spcBef>
            </a:pPr>
            <a:r>
              <a:rPr dirty="0" sz="1800" spc="-10">
                <a:latin typeface="Calibri"/>
                <a:cs typeface="Calibri"/>
              </a:rPr>
              <a:t>pLM-based</a:t>
            </a:r>
            <a:endParaRPr sz="1800">
              <a:latin typeface="Calibri"/>
              <a:cs typeface="Calibri"/>
            </a:endParaRPr>
          </a:p>
          <a:p>
            <a:pPr marL="12700">
              <a:lnSpc>
                <a:spcPts val="2125"/>
              </a:lnSpc>
            </a:pPr>
            <a:r>
              <a:rPr dirty="0" sz="1800">
                <a:solidFill>
                  <a:srgbClr val="C00000"/>
                </a:solidFill>
                <a:latin typeface="Calibri"/>
                <a:cs typeface="Calibri"/>
              </a:rPr>
              <a:t>(protein</a:t>
            </a:r>
            <a:r>
              <a:rPr dirty="0" sz="1800" spc="-80">
                <a:solidFill>
                  <a:srgbClr val="C00000"/>
                </a:solidFill>
                <a:latin typeface="Calibri"/>
                <a:cs typeface="Calibri"/>
              </a:rPr>
              <a:t> </a:t>
            </a:r>
            <a:r>
              <a:rPr dirty="0" sz="1800">
                <a:solidFill>
                  <a:srgbClr val="C00000"/>
                </a:solidFill>
                <a:latin typeface="Calibri"/>
                <a:cs typeface="Calibri"/>
              </a:rPr>
              <a:t>Language</a:t>
            </a:r>
            <a:r>
              <a:rPr dirty="0" sz="1800" spc="-75">
                <a:solidFill>
                  <a:srgbClr val="C00000"/>
                </a:solidFill>
                <a:latin typeface="Calibri"/>
                <a:cs typeface="Calibri"/>
              </a:rPr>
              <a:t> </a:t>
            </a:r>
            <a:r>
              <a:rPr dirty="0" sz="1800" spc="-10">
                <a:solidFill>
                  <a:srgbClr val="C00000"/>
                </a:solidFill>
                <a:latin typeface="Calibri"/>
                <a:cs typeface="Calibri"/>
              </a:rPr>
              <a:t>Model)</a:t>
            </a:r>
            <a:endParaRPr sz="1800">
              <a:latin typeface="Calibri"/>
              <a:cs typeface="Calibri"/>
            </a:endParaRPr>
          </a:p>
          <a:p>
            <a:pPr marL="572135" indent="-285750">
              <a:lnSpc>
                <a:spcPts val="2125"/>
              </a:lnSpc>
              <a:spcBef>
                <a:spcPts val="1175"/>
              </a:spcBef>
              <a:buFont typeface="Arial"/>
              <a:buChar char="•"/>
              <a:tabLst>
                <a:tab pos="572135" algn="l"/>
              </a:tabLst>
            </a:pPr>
            <a:r>
              <a:rPr dirty="0" sz="1800" spc="-10">
                <a:solidFill>
                  <a:srgbClr val="FF40FF"/>
                </a:solidFill>
                <a:latin typeface="Calibri"/>
                <a:cs typeface="Calibri"/>
              </a:rPr>
              <a:t>ESM-</a:t>
            </a:r>
            <a:r>
              <a:rPr dirty="0" sz="1800" spc="-20">
                <a:solidFill>
                  <a:srgbClr val="FF40FF"/>
                </a:solidFill>
                <a:latin typeface="Calibri"/>
                <a:cs typeface="Calibri"/>
              </a:rPr>
              <a:t>Fold</a:t>
            </a:r>
            <a:endParaRPr sz="1800">
              <a:latin typeface="Calibri"/>
              <a:cs typeface="Calibri"/>
            </a:endParaRPr>
          </a:p>
          <a:p>
            <a:pPr marL="572135" indent="-285750">
              <a:lnSpc>
                <a:spcPts val="2125"/>
              </a:lnSpc>
              <a:buFont typeface="Arial"/>
              <a:buChar char="•"/>
              <a:tabLst>
                <a:tab pos="572135" algn="l"/>
              </a:tabLst>
            </a:pPr>
            <a:r>
              <a:rPr dirty="0" sz="1800" spc="-10">
                <a:latin typeface="Calibri"/>
                <a:cs typeface="Calibri"/>
              </a:rPr>
              <a:t>EMBER3D</a:t>
            </a:r>
            <a:endParaRPr sz="1800">
              <a:latin typeface="Calibri"/>
              <a:cs typeface="Calibri"/>
            </a:endParaRPr>
          </a:p>
          <a:p>
            <a:pPr marL="572135" indent="-285750">
              <a:lnSpc>
                <a:spcPct val="100000"/>
              </a:lnSpc>
              <a:spcBef>
                <a:spcPts val="50"/>
              </a:spcBef>
              <a:buFont typeface="Arial"/>
              <a:buChar char="•"/>
              <a:tabLst>
                <a:tab pos="572135" algn="l"/>
              </a:tabLst>
            </a:pPr>
            <a:r>
              <a:rPr dirty="0" sz="1800" spc="-10">
                <a:latin typeface="Calibri"/>
                <a:cs typeface="Calibri"/>
              </a:rPr>
              <a:t>HelixFold-single</a:t>
            </a:r>
            <a:endParaRPr sz="1800">
              <a:latin typeface="Calibri"/>
              <a:cs typeface="Calibri"/>
            </a:endParaRPr>
          </a:p>
          <a:p>
            <a:pPr marL="572135" indent="-285750">
              <a:lnSpc>
                <a:spcPts val="2125"/>
              </a:lnSpc>
              <a:spcBef>
                <a:spcPts val="45"/>
              </a:spcBef>
              <a:buFont typeface="Arial"/>
              <a:buChar char="•"/>
              <a:tabLst>
                <a:tab pos="572135" algn="l"/>
              </a:tabLst>
            </a:pPr>
            <a:r>
              <a:rPr dirty="0" sz="1800" spc="-10">
                <a:latin typeface="Calibri"/>
                <a:cs typeface="Calibri"/>
              </a:rPr>
              <a:t>IgFold</a:t>
            </a:r>
            <a:endParaRPr sz="1800">
              <a:latin typeface="Calibri"/>
              <a:cs typeface="Calibri"/>
            </a:endParaRPr>
          </a:p>
          <a:p>
            <a:pPr marL="572135" indent="-285750">
              <a:lnSpc>
                <a:spcPts val="2125"/>
              </a:lnSpc>
              <a:buFont typeface="Arial"/>
              <a:buChar char="•"/>
              <a:tabLst>
                <a:tab pos="572135" algn="l"/>
              </a:tabLst>
            </a:pPr>
            <a:r>
              <a:rPr dirty="0" sz="1800" spc="-10">
                <a:solidFill>
                  <a:srgbClr val="FF40FF"/>
                </a:solidFill>
                <a:latin typeface="Calibri"/>
                <a:cs typeface="Calibri"/>
              </a:rPr>
              <a:t>OmegaFold</a:t>
            </a:r>
            <a:endParaRPr sz="1800">
              <a:latin typeface="Calibri"/>
              <a:cs typeface="Calibri"/>
            </a:endParaRPr>
          </a:p>
          <a:p>
            <a:pPr marL="572135" indent="-285750">
              <a:lnSpc>
                <a:spcPct val="100000"/>
              </a:lnSpc>
              <a:spcBef>
                <a:spcPts val="50"/>
              </a:spcBef>
              <a:buFont typeface="Arial"/>
              <a:buChar char="•"/>
              <a:tabLst>
                <a:tab pos="572135" algn="l"/>
              </a:tabLst>
            </a:pPr>
            <a:r>
              <a:rPr dirty="0" sz="1800" spc="-20">
                <a:latin typeface="Calibri"/>
                <a:cs typeface="Calibri"/>
              </a:rPr>
              <a:t>RGN2</a:t>
            </a:r>
            <a:endParaRPr sz="1800">
              <a:latin typeface="Calibri"/>
              <a:cs typeface="Calibri"/>
            </a:endParaRPr>
          </a:p>
        </p:txBody>
      </p:sp>
      <p:sp>
        <p:nvSpPr>
          <p:cNvPr id="8" name="object 8" descr=""/>
          <p:cNvSpPr txBox="1"/>
          <p:nvPr/>
        </p:nvSpPr>
        <p:spPr>
          <a:xfrm>
            <a:off x="372765" y="914907"/>
            <a:ext cx="2425700" cy="452120"/>
          </a:xfrm>
          <a:prstGeom prst="rect">
            <a:avLst/>
          </a:prstGeom>
        </p:spPr>
        <p:txBody>
          <a:bodyPr wrap="square" lIns="0" tIns="12700" rIns="0" bIns="0" rtlCol="0" vert="horz">
            <a:spAutoFit/>
          </a:bodyPr>
          <a:lstStyle/>
          <a:p>
            <a:pPr marL="12700">
              <a:lnSpc>
                <a:spcPct val="100000"/>
              </a:lnSpc>
              <a:spcBef>
                <a:spcPts val="100"/>
              </a:spcBef>
            </a:pPr>
            <a:r>
              <a:rPr dirty="0" sz="2800">
                <a:solidFill>
                  <a:srgbClr val="002060"/>
                </a:solidFill>
                <a:latin typeface="Calibri"/>
                <a:cs typeface="Calibri"/>
              </a:rPr>
              <a:t>List</a:t>
            </a:r>
            <a:r>
              <a:rPr dirty="0" sz="2800" spc="-35">
                <a:solidFill>
                  <a:srgbClr val="002060"/>
                </a:solidFill>
                <a:latin typeface="Calibri"/>
                <a:cs typeface="Calibri"/>
              </a:rPr>
              <a:t> </a:t>
            </a:r>
            <a:r>
              <a:rPr dirty="0" sz="2800">
                <a:solidFill>
                  <a:srgbClr val="002060"/>
                </a:solidFill>
                <a:latin typeface="Calibri"/>
                <a:cs typeface="Calibri"/>
              </a:rPr>
              <a:t>of</a:t>
            </a:r>
            <a:r>
              <a:rPr dirty="0" sz="2800" spc="-35">
                <a:solidFill>
                  <a:srgbClr val="002060"/>
                </a:solidFill>
                <a:latin typeface="Calibri"/>
                <a:cs typeface="Calibri"/>
              </a:rPr>
              <a:t> </a:t>
            </a:r>
            <a:r>
              <a:rPr dirty="0" sz="2800" spc="-10">
                <a:solidFill>
                  <a:srgbClr val="002060"/>
                </a:solidFill>
                <a:latin typeface="Calibri"/>
                <a:cs typeface="Calibri"/>
              </a:rPr>
              <a:t>Predictors</a:t>
            </a:r>
            <a:endParaRPr sz="2800">
              <a:latin typeface="Calibri"/>
              <a:cs typeface="Calibri"/>
            </a:endParaRPr>
          </a:p>
        </p:txBody>
      </p:sp>
      <p:sp>
        <p:nvSpPr>
          <p:cNvPr id="9" name="object 9" descr=""/>
          <p:cNvSpPr txBox="1"/>
          <p:nvPr/>
        </p:nvSpPr>
        <p:spPr>
          <a:xfrm>
            <a:off x="6759320" y="4683252"/>
            <a:ext cx="2011045" cy="1367790"/>
          </a:xfrm>
          <a:prstGeom prst="rect">
            <a:avLst/>
          </a:prstGeom>
        </p:spPr>
        <p:txBody>
          <a:bodyPr wrap="square" lIns="0" tIns="12700" rIns="0" bIns="0" rtlCol="0" vert="horz">
            <a:spAutoFit/>
          </a:bodyPr>
          <a:lstStyle/>
          <a:p>
            <a:pPr marL="12700">
              <a:lnSpc>
                <a:spcPct val="100000"/>
              </a:lnSpc>
              <a:spcBef>
                <a:spcPts val="100"/>
              </a:spcBef>
            </a:pPr>
            <a:r>
              <a:rPr dirty="0" sz="1400" spc="-15">
                <a:solidFill>
                  <a:srgbClr val="00B050"/>
                </a:solidFill>
                <a:latin typeface="游ゴシック"/>
                <a:cs typeface="游ゴシック"/>
              </a:rPr>
              <a:t>結晶構造</a:t>
            </a:r>
            <a:endParaRPr sz="1400">
              <a:latin typeface="游ゴシック"/>
              <a:cs typeface="游ゴシック"/>
            </a:endParaRPr>
          </a:p>
          <a:p>
            <a:pPr marL="469900" marR="5080" indent="-457200">
              <a:lnSpc>
                <a:spcPct val="101400"/>
              </a:lnSpc>
            </a:pPr>
            <a:r>
              <a:rPr dirty="0" sz="1400">
                <a:solidFill>
                  <a:srgbClr val="0070C0"/>
                </a:solidFill>
                <a:latin typeface="Calibri"/>
                <a:cs typeface="Calibri"/>
              </a:rPr>
              <a:t>ColabFold</a:t>
            </a:r>
            <a:r>
              <a:rPr dirty="0" sz="1400" spc="-60">
                <a:solidFill>
                  <a:srgbClr val="0070C0"/>
                </a:solidFill>
                <a:latin typeface="Calibri"/>
                <a:cs typeface="Calibri"/>
              </a:rPr>
              <a:t> </a:t>
            </a:r>
            <a:r>
              <a:rPr dirty="0" sz="1400">
                <a:solidFill>
                  <a:srgbClr val="0070C0"/>
                </a:solidFill>
                <a:latin typeface="Calibri"/>
                <a:cs typeface="Calibri"/>
              </a:rPr>
              <a:t>(AF2+</a:t>
            </a:r>
            <a:r>
              <a:rPr dirty="0" sz="1400" spc="-60">
                <a:solidFill>
                  <a:srgbClr val="0070C0"/>
                </a:solidFill>
                <a:latin typeface="Calibri"/>
                <a:cs typeface="Calibri"/>
              </a:rPr>
              <a:t> </a:t>
            </a:r>
            <a:r>
              <a:rPr dirty="0" sz="1400" spc="-10">
                <a:solidFill>
                  <a:srgbClr val="0070C0"/>
                </a:solidFill>
                <a:latin typeface="Calibri"/>
                <a:cs typeface="Calibri"/>
              </a:rPr>
              <a:t>MMseqs2) </a:t>
            </a:r>
            <a:r>
              <a:rPr dirty="0" sz="1400">
                <a:solidFill>
                  <a:srgbClr val="0070C0"/>
                </a:solidFill>
                <a:latin typeface="Calibri"/>
                <a:cs typeface="Calibri"/>
              </a:rPr>
              <a:t>Cα</a:t>
            </a:r>
            <a:r>
              <a:rPr dirty="0" sz="1400" spc="-25">
                <a:solidFill>
                  <a:srgbClr val="0070C0"/>
                </a:solidFill>
                <a:latin typeface="Calibri"/>
                <a:cs typeface="Calibri"/>
              </a:rPr>
              <a:t> </a:t>
            </a:r>
            <a:r>
              <a:rPr dirty="0" sz="1400">
                <a:solidFill>
                  <a:srgbClr val="0070C0"/>
                </a:solidFill>
                <a:latin typeface="Calibri"/>
                <a:cs typeface="Calibri"/>
              </a:rPr>
              <a:t>RMSD</a:t>
            </a:r>
            <a:r>
              <a:rPr dirty="0" sz="1400" spc="-30">
                <a:solidFill>
                  <a:srgbClr val="0070C0"/>
                </a:solidFill>
                <a:latin typeface="Calibri"/>
                <a:cs typeface="Calibri"/>
              </a:rPr>
              <a:t> </a:t>
            </a:r>
            <a:r>
              <a:rPr dirty="0" sz="1400">
                <a:solidFill>
                  <a:srgbClr val="0070C0"/>
                </a:solidFill>
                <a:latin typeface="Calibri"/>
                <a:cs typeface="Calibri"/>
              </a:rPr>
              <a:t>=</a:t>
            </a:r>
            <a:r>
              <a:rPr dirty="0" sz="1400" spc="-30">
                <a:solidFill>
                  <a:srgbClr val="0070C0"/>
                </a:solidFill>
                <a:latin typeface="Calibri"/>
                <a:cs typeface="Calibri"/>
              </a:rPr>
              <a:t> </a:t>
            </a:r>
            <a:r>
              <a:rPr dirty="0" sz="1400">
                <a:solidFill>
                  <a:srgbClr val="0070C0"/>
                </a:solidFill>
                <a:latin typeface="Calibri"/>
                <a:cs typeface="Calibri"/>
              </a:rPr>
              <a:t>0.373</a:t>
            </a:r>
            <a:r>
              <a:rPr dirty="0" sz="1400" spc="-20">
                <a:solidFill>
                  <a:srgbClr val="0070C0"/>
                </a:solidFill>
                <a:latin typeface="Calibri"/>
                <a:cs typeface="Calibri"/>
              </a:rPr>
              <a:t> </a:t>
            </a:r>
            <a:r>
              <a:rPr dirty="0" sz="1400" spc="-50">
                <a:solidFill>
                  <a:srgbClr val="0070C0"/>
                </a:solidFill>
                <a:latin typeface="Calibri"/>
                <a:cs typeface="Calibri"/>
              </a:rPr>
              <a:t>Å</a:t>
            </a:r>
            <a:endParaRPr sz="1400">
              <a:latin typeface="Calibri"/>
              <a:cs typeface="Calibri"/>
            </a:endParaRPr>
          </a:p>
          <a:p>
            <a:pPr marL="12700">
              <a:lnSpc>
                <a:spcPts val="1645"/>
              </a:lnSpc>
              <a:spcBef>
                <a:spcPts val="25"/>
              </a:spcBef>
            </a:pPr>
            <a:r>
              <a:rPr dirty="0" sz="1400" spc="-10">
                <a:solidFill>
                  <a:srgbClr val="FF40FF"/>
                </a:solidFill>
                <a:latin typeface="Calibri"/>
                <a:cs typeface="Calibri"/>
              </a:rPr>
              <a:t>OmegaFold</a:t>
            </a:r>
            <a:r>
              <a:rPr dirty="0" sz="1400" spc="-20">
                <a:solidFill>
                  <a:srgbClr val="FF40FF"/>
                </a:solidFill>
                <a:latin typeface="Calibri"/>
                <a:cs typeface="Calibri"/>
              </a:rPr>
              <a:t> Colab</a:t>
            </a:r>
            <a:endParaRPr sz="1400">
              <a:latin typeface="Calibri"/>
              <a:cs typeface="Calibri"/>
            </a:endParaRPr>
          </a:p>
          <a:p>
            <a:pPr marL="469900">
              <a:lnSpc>
                <a:spcPts val="1645"/>
              </a:lnSpc>
            </a:pPr>
            <a:r>
              <a:rPr dirty="0" sz="1400">
                <a:solidFill>
                  <a:srgbClr val="FF40FF"/>
                </a:solidFill>
                <a:latin typeface="Calibri"/>
                <a:cs typeface="Calibri"/>
              </a:rPr>
              <a:t>Cα</a:t>
            </a:r>
            <a:r>
              <a:rPr dirty="0" sz="1400" spc="-25">
                <a:solidFill>
                  <a:srgbClr val="FF40FF"/>
                </a:solidFill>
                <a:latin typeface="Calibri"/>
                <a:cs typeface="Calibri"/>
              </a:rPr>
              <a:t> </a:t>
            </a:r>
            <a:r>
              <a:rPr dirty="0" sz="1400">
                <a:solidFill>
                  <a:srgbClr val="FF40FF"/>
                </a:solidFill>
                <a:latin typeface="Calibri"/>
                <a:cs typeface="Calibri"/>
              </a:rPr>
              <a:t>RMSD</a:t>
            </a:r>
            <a:r>
              <a:rPr dirty="0" sz="1400" spc="-30">
                <a:solidFill>
                  <a:srgbClr val="FF40FF"/>
                </a:solidFill>
                <a:latin typeface="Calibri"/>
                <a:cs typeface="Calibri"/>
              </a:rPr>
              <a:t> </a:t>
            </a:r>
            <a:r>
              <a:rPr dirty="0" sz="1400">
                <a:solidFill>
                  <a:srgbClr val="FF40FF"/>
                </a:solidFill>
                <a:latin typeface="Calibri"/>
                <a:cs typeface="Calibri"/>
              </a:rPr>
              <a:t>=</a:t>
            </a:r>
            <a:r>
              <a:rPr dirty="0" sz="1400" spc="-30">
                <a:solidFill>
                  <a:srgbClr val="FF40FF"/>
                </a:solidFill>
                <a:latin typeface="Calibri"/>
                <a:cs typeface="Calibri"/>
              </a:rPr>
              <a:t> </a:t>
            </a:r>
            <a:r>
              <a:rPr dirty="0" sz="1400">
                <a:solidFill>
                  <a:srgbClr val="FF40FF"/>
                </a:solidFill>
                <a:latin typeface="Calibri"/>
                <a:cs typeface="Calibri"/>
              </a:rPr>
              <a:t>0.405</a:t>
            </a:r>
            <a:r>
              <a:rPr dirty="0" sz="1400" spc="-20">
                <a:solidFill>
                  <a:srgbClr val="FF40FF"/>
                </a:solidFill>
                <a:latin typeface="Calibri"/>
                <a:cs typeface="Calibri"/>
              </a:rPr>
              <a:t> </a:t>
            </a:r>
            <a:r>
              <a:rPr dirty="0" sz="1400" spc="-50">
                <a:solidFill>
                  <a:srgbClr val="FF40FF"/>
                </a:solidFill>
                <a:latin typeface="Calibri"/>
                <a:cs typeface="Calibri"/>
              </a:rPr>
              <a:t>Å</a:t>
            </a:r>
            <a:endParaRPr sz="1400">
              <a:latin typeface="Calibri"/>
              <a:cs typeface="Calibri"/>
            </a:endParaRPr>
          </a:p>
          <a:p>
            <a:pPr marL="469900">
              <a:lnSpc>
                <a:spcPct val="100000"/>
              </a:lnSpc>
              <a:spcBef>
                <a:spcPts val="5"/>
              </a:spcBef>
            </a:pPr>
            <a:r>
              <a:rPr dirty="0" sz="1800" spc="-10" b="1">
                <a:solidFill>
                  <a:srgbClr val="FF40FF"/>
                </a:solidFill>
                <a:latin typeface="游ゴシック"/>
                <a:cs typeface="游ゴシック"/>
              </a:rPr>
              <a:t>圧倒的に速い</a:t>
            </a:r>
            <a:endParaRPr sz="1800">
              <a:latin typeface="游ゴシック"/>
              <a:cs typeface="游ゴシック"/>
            </a:endParaRPr>
          </a:p>
        </p:txBody>
      </p:sp>
      <p:sp>
        <p:nvSpPr>
          <p:cNvPr id="10" name="object 10" descr=""/>
          <p:cNvSpPr txBox="1"/>
          <p:nvPr/>
        </p:nvSpPr>
        <p:spPr>
          <a:xfrm>
            <a:off x="6759320" y="1627123"/>
            <a:ext cx="2279015" cy="1411605"/>
          </a:xfrm>
          <a:prstGeom prst="rect">
            <a:avLst/>
          </a:prstGeom>
        </p:spPr>
        <p:txBody>
          <a:bodyPr wrap="square" lIns="0" tIns="12700" rIns="0" bIns="0" rtlCol="0" vert="horz">
            <a:spAutoFit/>
          </a:bodyPr>
          <a:lstStyle/>
          <a:p>
            <a:pPr marL="12700">
              <a:lnSpc>
                <a:spcPct val="100000"/>
              </a:lnSpc>
              <a:spcBef>
                <a:spcPts val="100"/>
              </a:spcBef>
            </a:pPr>
            <a:r>
              <a:rPr dirty="0" sz="1800" spc="-10">
                <a:latin typeface="Calibri"/>
                <a:cs typeface="Calibri"/>
              </a:rPr>
              <a:t>Other</a:t>
            </a:r>
            <a:endParaRPr sz="1800">
              <a:latin typeface="Calibri"/>
              <a:cs typeface="Calibri"/>
            </a:endParaRPr>
          </a:p>
          <a:p>
            <a:pPr>
              <a:lnSpc>
                <a:spcPct val="100000"/>
              </a:lnSpc>
              <a:spcBef>
                <a:spcPts val="1065"/>
              </a:spcBef>
            </a:pPr>
            <a:endParaRPr sz="1800">
              <a:latin typeface="Calibri"/>
              <a:cs typeface="Calibri"/>
            </a:endParaRPr>
          </a:p>
          <a:p>
            <a:pPr marL="417830" indent="-285750">
              <a:lnSpc>
                <a:spcPct val="100000"/>
              </a:lnSpc>
              <a:buFont typeface="Arial"/>
              <a:buChar char="•"/>
              <a:tabLst>
                <a:tab pos="417830" algn="l"/>
              </a:tabLst>
            </a:pPr>
            <a:r>
              <a:rPr dirty="0" sz="1800" spc="-10">
                <a:latin typeface="Calibri"/>
                <a:cs typeface="Calibri"/>
              </a:rPr>
              <a:t>EquiFold</a:t>
            </a:r>
            <a:endParaRPr sz="1800">
              <a:latin typeface="Calibri"/>
              <a:cs typeface="Calibri"/>
            </a:endParaRPr>
          </a:p>
          <a:p>
            <a:pPr marL="309880">
              <a:lnSpc>
                <a:spcPts val="1645"/>
              </a:lnSpc>
              <a:spcBef>
                <a:spcPts val="40"/>
              </a:spcBef>
            </a:pPr>
            <a:r>
              <a:rPr dirty="0" sz="1400" spc="-5">
                <a:latin typeface="游ゴシック"/>
                <a:cs typeface="游ゴシック"/>
              </a:rPr>
              <a:t>ディフュージョンモデル</a:t>
            </a:r>
            <a:endParaRPr sz="1400">
              <a:latin typeface="游ゴシック"/>
              <a:cs typeface="游ゴシック"/>
            </a:endParaRPr>
          </a:p>
          <a:p>
            <a:pPr marL="309880">
              <a:lnSpc>
                <a:spcPts val="1645"/>
              </a:lnSpc>
            </a:pPr>
            <a:r>
              <a:rPr dirty="0" sz="1400">
                <a:latin typeface="游ゴシック"/>
                <a:cs typeface="游ゴシック"/>
              </a:rPr>
              <a:t>（抗体⽤</a:t>
            </a:r>
            <a:r>
              <a:rPr dirty="0" sz="1400" spc="-50">
                <a:latin typeface="游ゴシック"/>
                <a:cs typeface="游ゴシック"/>
              </a:rPr>
              <a:t>）</a:t>
            </a:r>
            <a:endParaRPr sz="1400">
              <a:latin typeface="游ゴシック"/>
              <a:cs typeface="游ゴシック"/>
            </a:endParaRPr>
          </a:p>
        </p:txBody>
      </p:sp>
      <p:grpSp>
        <p:nvGrpSpPr>
          <p:cNvPr id="11" name="object 11" descr=""/>
          <p:cNvGrpSpPr/>
          <p:nvPr/>
        </p:nvGrpSpPr>
        <p:grpSpPr>
          <a:xfrm>
            <a:off x="284501" y="4281360"/>
            <a:ext cx="3717925" cy="2212975"/>
            <a:chOff x="284501" y="4281360"/>
            <a:chExt cx="3717925" cy="2212975"/>
          </a:xfrm>
        </p:grpSpPr>
        <p:pic>
          <p:nvPicPr>
            <p:cNvPr id="12" name="object 12" descr=""/>
            <p:cNvPicPr/>
            <p:nvPr/>
          </p:nvPicPr>
          <p:blipFill>
            <a:blip r:embed="rId3" cstate="print"/>
            <a:stretch>
              <a:fillRect/>
            </a:stretch>
          </p:blipFill>
          <p:spPr>
            <a:xfrm>
              <a:off x="300120" y="4290889"/>
              <a:ext cx="3686523" cy="2193589"/>
            </a:xfrm>
            <a:prstGeom prst="rect">
              <a:avLst/>
            </a:prstGeom>
          </p:spPr>
        </p:pic>
        <p:sp>
          <p:nvSpPr>
            <p:cNvPr id="13" name="object 13" descr=""/>
            <p:cNvSpPr/>
            <p:nvPr/>
          </p:nvSpPr>
          <p:spPr>
            <a:xfrm>
              <a:off x="289264" y="4286122"/>
              <a:ext cx="3708400" cy="2203450"/>
            </a:xfrm>
            <a:custGeom>
              <a:avLst/>
              <a:gdLst/>
              <a:ahLst/>
              <a:cxnLst/>
              <a:rect l="l" t="t" r="r" b="b"/>
              <a:pathLst>
                <a:path w="3708400" h="2203450">
                  <a:moveTo>
                    <a:pt x="0" y="0"/>
                  </a:moveTo>
                  <a:lnTo>
                    <a:pt x="3708234" y="0"/>
                  </a:lnTo>
                  <a:lnTo>
                    <a:pt x="3708234" y="2203113"/>
                  </a:lnTo>
                  <a:lnTo>
                    <a:pt x="0" y="2203113"/>
                  </a:lnTo>
                  <a:lnTo>
                    <a:pt x="0" y="0"/>
                  </a:lnTo>
                  <a:close/>
                </a:path>
              </a:pathLst>
            </a:custGeom>
            <a:ln w="9525">
              <a:solidFill>
                <a:srgbClr val="FF40FF"/>
              </a:solidFill>
            </a:ln>
          </p:spPr>
          <p:txBody>
            <a:bodyPr wrap="square" lIns="0" tIns="0" rIns="0" bIns="0" rtlCol="0"/>
            <a:lstStyle/>
            <a:p/>
          </p:txBody>
        </p:sp>
      </p:grpSp>
      <p:sp>
        <p:nvSpPr>
          <p:cNvPr id="14" name="object 14" descr=""/>
          <p:cNvSpPr txBox="1"/>
          <p:nvPr/>
        </p:nvSpPr>
        <p:spPr>
          <a:xfrm>
            <a:off x="1789074" y="2315971"/>
            <a:ext cx="1488440" cy="1125855"/>
          </a:xfrm>
          <a:prstGeom prst="rect">
            <a:avLst/>
          </a:prstGeom>
        </p:spPr>
        <p:txBody>
          <a:bodyPr wrap="square" lIns="0" tIns="12700" rIns="0" bIns="0" rtlCol="0" vert="horz">
            <a:spAutoFit/>
          </a:bodyPr>
          <a:lstStyle/>
          <a:p>
            <a:pPr marL="297815" indent="-285115">
              <a:lnSpc>
                <a:spcPts val="2125"/>
              </a:lnSpc>
              <a:spcBef>
                <a:spcPts val="100"/>
              </a:spcBef>
              <a:buFont typeface="Arial"/>
              <a:buChar char="•"/>
              <a:tabLst>
                <a:tab pos="297815" algn="l"/>
              </a:tabLst>
            </a:pPr>
            <a:r>
              <a:rPr dirty="0" sz="1800" spc="-10">
                <a:latin typeface="Calibri"/>
                <a:cs typeface="Calibri"/>
              </a:rPr>
              <a:t>OpenFold</a:t>
            </a:r>
            <a:endParaRPr sz="1800">
              <a:latin typeface="Calibri"/>
              <a:cs typeface="Calibri"/>
            </a:endParaRPr>
          </a:p>
          <a:p>
            <a:pPr marL="297815" indent="-285115">
              <a:lnSpc>
                <a:spcPts val="2125"/>
              </a:lnSpc>
              <a:buFont typeface="Arial"/>
              <a:buChar char="•"/>
              <a:tabLst>
                <a:tab pos="297815" algn="l"/>
              </a:tabLst>
            </a:pPr>
            <a:r>
              <a:rPr dirty="0" sz="1800" spc="-20">
                <a:solidFill>
                  <a:srgbClr val="FF0000"/>
                </a:solidFill>
                <a:latin typeface="Calibri"/>
                <a:cs typeface="Calibri"/>
              </a:rPr>
              <a:t>RoseTTAFold</a:t>
            </a:r>
            <a:endParaRPr sz="1800">
              <a:latin typeface="Calibri"/>
              <a:cs typeface="Calibri"/>
            </a:endParaRPr>
          </a:p>
          <a:p>
            <a:pPr marL="297815" indent="-285115">
              <a:lnSpc>
                <a:spcPct val="100000"/>
              </a:lnSpc>
              <a:spcBef>
                <a:spcPts val="45"/>
              </a:spcBef>
              <a:buFont typeface="Arial"/>
              <a:buChar char="•"/>
              <a:tabLst>
                <a:tab pos="297815" algn="l"/>
              </a:tabLst>
            </a:pPr>
            <a:r>
              <a:rPr dirty="0" sz="1800" spc="-10">
                <a:latin typeface="Calibri"/>
                <a:cs typeface="Calibri"/>
              </a:rPr>
              <a:t>Uni-</a:t>
            </a:r>
            <a:r>
              <a:rPr dirty="0" sz="1800" spc="-20">
                <a:latin typeface="Calibri"/>
                <a:cs typeface="Calibri"/>
              </a:rPr>
              <a:t>Fold</a:t>
            </a:r>
            <a:endParaRPr sz="1800">
              <a:latin typeface="Calibri"/>
              <a:cs typeface="Calibri"/>
            </a:endParaRPr>
          </a:p>
          <a:p>
            <a:pPr marL="297815" indent="-285115">
              <a:lnSpc>
                <a:spcPct val="100000"/>
              </a:lnSpc>
              <a:spcBef>
                <a:spcPts val="50"/>
              </a:spcBef>
              <a:buFont typeface="Arial"/>
              <a:buChar char="•"/>
              <a:tabLst>
                <a:tab pos="297815" algn="l"/>
              </a:tabLst>
            </a:pPr>
            <a:r>
              <a:rPr dirty="0" sz="1800" spc="-10">
                <a:latin typeface="Calibri"/>
                <a:cs typeface="Calibri"/>
              </a:rPr>
              <a:t>Uni-Fold-</a:t>
            </a:r>
            <a:r>
              <a:rPr dirty="0" sz="1800" spc="-25">
                <a:latin typeface="Calibri"/>
                <a:cs typeface="Calibri"/>
              </a:rPr>
              <a:t>jax</a:t>
            </a:r>
            <a:endParaRPr sz="18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9144000" cy="3945343"/>
          </a:xfrm>
          <a:prstGeom prst="rect">
            <a:avLst/>
          </a:prstGeom>
        </p:spPr>
      </p:pic>
      <p:grpSp>
        <p:nvGrpSpPr>
          <p:cNvPr id="3" name="object 3" descr=""/>
          <p:cNvGrpSpPr/>
          <p:nvPr/>
        </p:nvGrpSpPr>
        <p:grpSpPr>
          <a:xfrm>
            <a:off x="4547615" y="3995927"/>
            <a:ext cx="4093845" cy="2825750"/>
            <a:chOff x="4547615" y="3995927"/>
            <a:chExt cx="4093845" cy="2825750"/>
          </a:xfrm>
        </p:grpSpPr>
        <p:pic>
          <p:nvPicPr>
            <p:cNvPr id="4" name="object 4" descr=""/>
            <p:cNvPicPr/>
            <p:nvPr/>
          </p:nvPicPr>
          <p:blipFill>
            <a:blip r:embed="rId3" cstate="print"/>
            <a:stretch>
              <a:fillRect/>
            </a:stretch>
          </p:blipFill>
          <p:spPr>
            <a:xfrm>
              <a:off x="4547615" y="3995927"/>
              <a:ext cx="4093464" cy="2825496"/>
            </a:xfrm>
            <a:prstGeom prst="rect">
              <a:avLst/>
            </a:prstGeom>
          </p:spPr>
        </p:pic>
        <p:pic>
          <p:nvPicPr>
            <p:cNvPr id="5" name="object 5" descr=""/>
            <p:cNvPicPr/>
            <p:nvPr/>
          </p:nvPicPr>
          <p:blipFill>
            <a:blip r:embed="rId4" cstate="print"/>
            <a:stretch>
              <a:fillRect/>
            </a:stretch>
          </p:blipFill>
          <p:spPr>
            <a:xfrm>
              <a:off x="4571999" y="4022332"/>
              <a:ext cx="3990632" cy="2719692"/>
            </a:xfrm>
            <a:prstGeom prst="rect">
              <a:avLst/>
            </a:prstGeom>
          </p:spPr>
        </p:pic>
      </p:grpSp>
      <p:pic>
        <p:nvPicPr>
          <p:cNvPr id="6" name="object 6" descr=""/>
          <p:cNvPicPr/>
          <p:nvPr/>
        </p:nvPicPr>
        <p:blipFill>
          <a:blip r:embed="rId5" cstate="print"/>
          <a:stretch>
            <a:fillRect/>
          </a:stretch>
        </p:blipFill>
        <p:spPr>
          <a:xfrm>
            <a:off x="133564" y="349935"/>
            <a:ext cx="4967046" cy="2793961"/>
          </a:xfrm>
          <a:prstGeom prst="rect">
            <a:avLst/>
          </a:prstGeom>
        </p:spPr>
      </p:pic>
      <p:sp>
        <p:nvSpPr>
          <p:cNvPr id="7" name="object 7" descr=""/>
          <p:cNvSpPr/>
          <p:nvPr/>
        </p:nvSpPr>
        <p:spPr>
          <a:xfrm>
            <a:off x="5445125" y="2598343"/>
            <a:ext cx="1761489" cy="253365"/>
          </a:xfrm>
          <a:custGeom>
            <a:avLst/>
            <a:gdLst/>
            <a:ahLst/>
            <a:cxnLst/>
            <a:rect l="l" t="t" r="r" b="b"/>
            <a:pathLst>
              <a:path w="1761490" h="253364">
                <a:moveTo>
                  <a:pt x="0" y="42225"/>
                </a:moveTo>
                <a:lnTo>
                  <a:pt x="3318" y="25789"/>
                </a:lnTo>
                <a:lnTo>
                  <a:pt x="12367" y="12367"/>
                </a:lnTo>
                <a:lnTo>
                  <a:pt x="25789" y="3318"/>
                </a:lnTo>
                <a:lnTo>
                  <a:pt x="42225" y="0"/>
                </a:lnTo>
                <a:lnTo>
                  <a:pt x="1719210" y="0"/>
                </a:lnTo>
                <a:lnTo>
                  <a:pt x="1735647" y="3318"/>
                </a:lnTo>
                <a:lnTo>
                  <a:pt x="1749070" y="12367"/>
                </a:lnTo>
                <a:lnTo>
                  <a:pt x="1758121" y="25789"/>
                </a:lnTo>
                <a:lnTo>
                  <a:pt x="1761441" y="42225"/>
                </a:lnTo>
                <a:lnTo>
                  <a:pt x="1761441" y="211118"/>
                </a:lnTo>
                <a:lnTo>
                  <a:pt x="1758121" y="227553"/>
                </a:lnTo>
                <a:lnTo>
                  <a:pt x="1749070" y="240975"/>
                </a:lnTo>
                <a:lnTo>
                  <a:pt x="1735647" y="250024"/>
                </a:lnTo>
                <a:lnTo>
                  <a:pt x="1719210" y="253343"/>
                </a:lnTo>
                <a:lnTo>
                  <a:pt x="42225" y="253343"/>
                </a:lnTo>
                <a:lnTo>
                  <a:pt x="25789" y="250024"/>
                </a:lnTo>
                <a:lnTo>
                  <a:pt x="12367" y="240975"/>
                </a:lnTo>
                <a:lnTo>
                  <a:pt x="3318" y="227553"/>
                </a:lnTo>
                <a:lnTo>
                  <a:pt x="0" y="211118"/>
                </a:lnTo>
                <a:lnTo>
                  <a:pt x="0" y="42225"/>
                </a:lnTo>
                <a:close/>
              </a:path>
            </a:pathLst>
          </a:custGeom>
          <a:ln w="19050">
            <a:solidFill>
              <a:srgbClr val="FF0000"/>
            </a:solidFill>
          </a:ln>
        </p:spPr>
        <p:txBody>
          <a:bodyPr wrap="square" lIns="0" tIns="0" rIns="0" bIns="0" rtlCol="0"/>
          <a:lstStyle/>
          <a:p/>
        </p:txBody>
      </p:sp>
      <p:grpSp>
        <p:nvGrpSpPr>
          <p:cNvPr id="8" name="object 8" descr=""/>
          <p:cNvGrpSpPr/>
          <p:nvPr/>
        </p:nvGrpSpPr>
        <p:grpSpPr>
          <a:xfrm>
            <a:off x="493776" y="3273551"/>
            <a:ext cx="3408045" cy="3584575"/>
            <a:chOff x="493776" y="3273551"/>
            <a:chExt cx="3408045" cy="3584575"/>
          </a:xfrm>
        </p:grpSpPr>
        <p:pic>
          <p:nvPicPr>
            <p:cNvPr id="9" name="object 9" descr=""/>
            <p:cNvPicPr/>
            <p:nvPr/>
          </p:nvPicPr>
          <p:blipFill>
            <a:blip r:embed="rId6" cstate="print"/>
            <a:stretch>
              <a:fillRect/>
            </a:stretch>
          </p:blipFill>
          <p:spPr>
            <a:xfrm>
              <a:off x="493776" y="3273551"/>
              <a:ext cx="3407664" cy="3584448"/>
            </a:xfrm>
            <a:prstGeom prst="rect">
              <a:avLst/>
            </a:prstGeom>
          </p:spPr>
        </p:pic>
        <p:pic>
          <p:nvPicPr>
            <p:cNvPr id="10" name="object 10" descr=""/>
            <p:cNvPicPr/>
            <p:nvPr/>
          </p:nvPicPr>
          <p:blipFill>
            <a:blip r:embed="rId7" cstate="print"/>
            <a:stretch>
              <a:fillRect/>
            </a:stretch>
          </p:blipFill>
          <p:spPr>
            <a:xfrm>
              <a:off x="519860" y="3298608"/>
              <a:ext cx="3302127" cy="3480320"/>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1037331" y="3352076"/>
            <a:ext cx="171450" cy="1183005"/>
          </a:xfrm>
          <a:custGeom>
            <a:avLst/>
            <a:gdLst/>
            <a:ahLst/>
            <a:cxnLst/>
            <a:rect l="l" t="t" r="r" b="b"/>
            <a:pathLst>
              <a:path w="171450" h="1183004">
                <a:moveTo>
                  <a:pt x="16459" y="1011640"/>
                </a:moveTo>
                <a:lnTo>
                  <a:pt x="9299" y="1014082"/>
                </a:lnTo>
                <a:lnTo>
                  <a:pt x="3648" y="1019109"/>
                </a:lnTo>
                <a:lnTo>
                  <a:pt x="475" y="1025686"/>
                </a:lnTo>
                <a:lnTo>
                  <a:pt x="0" y="1032973"/>
                </a:lnTo>
                <a:lnTo>
                  <a:pt x="2443" y="1040130"/>
                </a:lnTo>
                <a:lnTo>
                  <a:pt x="85573" y="1182649"/>
                </a:lnTo>
                <a:lnTo>
                  <a:pt x="107633" y="1144828"/>
                </a:lnTo>
                <a:lnTo>
                  <a:pt x="66523" y="1144828"/>
                </a:lnTo>
                <a:lnTo>
                  <a:pt x="66523" y="1074374"/>
                </a:lnTo>
                <a:lnTo>
                  <a:pt x="35353" y="1020940"/>
                </a:lnTo>
                <a:lnTo>
                  <a:pt x="30324" y="1015287"/>
                </a:lnTo>
                <a:lnTo>
                  <a:pt x="23746" y="1012115"/>
                </a:lnTo>
                <a:lnTo>
                  <a:pt x="16459" y="1011640"/>
                </a:lnTo>
                <a:close/>
              </a:path>
              <a:path w="171450" h="1183004">
                <a:moveTo>
                  <a:pt x="66523" y="1074374"/>
                </a:moveTo>
                <a:lnTo>
                  <a:pt x="66523" y="1144828"/>
                </a:lnTo>
                <a:lnTo>
                  <a:pt x="104623" y="1144828"/>
                </a:lnTo>
                <a:lnTo>
                  <a:pt x="104623" y="1135240"/>
                </a:lnTo>
                <a:lnTo>
                  <a:pt x="69118" y="1135240"/>
                </a:lnTo>
                <a:lnTo>
                  <a:pt x="85573" y="1107031"/>
                </a:lnTo>
                <a:lnTo>
                  <a:pt x="66523" y="1074374"/>
                </a:lnTo>
                <a:close/>
              </a:path>
              <a:path w="171450" h="1183004">
                <a:moveTo>
                  <a:pt x="154703" y="1011640"/>
                </a:moveTo>
                <a:lnTo>
                  <a:pt x="147390" y="1012115"/>
                </a:lnTo>
                <a:lnTo>
                  <a:pt x="140821" y="1015287"/>
                </a:lnTo>
                <a:lnTo>
                  <a:pt x="135793" y="1020940"/>
                </a:lnTo>
                <a:lnTo>
                  <a:pt x="104623" y="1074374"/>
                </a:lnTo>
                <a:lnTo>
                  <a:pt x="104623" y="1144828"/>
                </a:lnTo>
                <a:lnTo>
                  <a:pt x="107633" y="1144828"/>
                </a:lnTo>
                <a:lnTo>
                  <a:pt x="168703" y="1040130"/>
                </a:lnTo>
                <a:lnTo>
                  <a:pt x="171146" y="1032973"/>
                </a:lnTo>
                <a:lnTo>
                  <a:pt x="170671" y="1025686"/>
                </a:lnTo>
                <a:lnTo>
                  <a:pt x="167497" y="1019109"/>
                </a:lnTo>
                <a:lnTo>
                  <a:pt x="161847" y="1014082"/>
                </a:lnTo>
                <a:lnTo>
                  <a:pt x="154703" y="1011640"/>
                </a:lnTo>
                <a:close/>
              </a:path>
              <a:path w="171450" h="1183004">
                <a:moveTo>
                  <a:pt x="85573" y="1107031"/>
                </a:moveTo>
                <a:lnTo>
                  <a:pt x="69118" y="1135240"/>
                </a:lnTo>
                <a:lnTo>
                  <a:pt x="102028" y="1135240"/>
                </a:lnTo>
                <a:lnTo>
                  <a:pt x="85573" y="1107031"/>
                </a:lnTo>
                <a:close/>
              </a:path>
              <a:path w="171450" h="1183004">
                <a:moveTo>
                  <a:pt x="104623" y="1074374"/>
                </a:moveTo>
                <a:lnTo>
                  <a:pt x="85573" y="1107031"/>
                </a:lnTo>
                <a:lnTo>
                  <a:pt x="102028" y="1135240"/>
                </a:lnTo>
                <a:lnTo>
                  <a:pt x="104623" y="1135240"/>
                </a:lnTo>
                <a:lnTo>
                  <a:pt x="104623" y="1074374"/>
                </a:lnTo>
                <a:close/>
              </a:path>
              <a:path w="171450" h="1183004">
                <a:moveTo>
                  <a:pt x="85572" y="75617"/>
                </a:moveTo>
                <a:lnTo>
                  <a:pt x="66522" y="108275"/>
                </a:lnTo>
                <a:lnTo>
                  <a:pt x="66523" y="1074374"/>
                </a:lnTo>
                <a:lnTo>
                  <a:pt x="85573" y="1107031"/>
                </a:lnTo>
                <a:lnTo>
                  <a:pt x="104623" y="1074374"/>
                </a:lnTo>
                <a:lnTo>
                  <a:pt x="104622" y="108275"/>
                </a:lnTo>
                <a:lnTo>
                  <a:pt x="85572" y="75617"/>
                </a:lnTo>
                <a:close/>
              </a:path>
              <a:path w="171450" h="1183004">
                <a:moveTo>
                  <a:pt x="85572" y="0"/>
                </a:moveTo>
                <a:lnTo>
                  <a:pt x="2443" y="142506"/>
                </a:lnTo>
                <a:lnTo>
                  <a:pt x="0" y="149668"/>
                </a:lnTo>
                <a:lnTo>
                  <a:pt x="475" y="156954"/>
                </a:lnTo>
                <a:lnTo>
                  <a:pt x="3648" y="163528"/>
                </a:lnTo>
                <a:lnTo>
                  <a:pt x="9298" y="168554"/>
                </a:lnTo>
                <a:lnTo>
                  <a:pt x="16458" y="171001"/>
                </a:lnTo>
                <a:lnTo>
                  <a:pt x="23745" y="170527"/>
                </a:lnTo>
                <a:lnTo>
                  <a:pt x="30323" y="167356"/>
                </a:lnTo>
                <a:lnTo>
                  <a:pt x="35352" y="161709"/>
                </a:lnTo>
                <a:lnTo>
                  <a:pt x="66522" y="108275"/>
                </a:lnTo>
                <a:lnTo>
                  <a:pt x="66522" y="37807"/>
                </a:lnTo>
                <a:lnTo>
                  <a:pt x="107627" y="37807"/>
                </a:lnTo>
                <a:lnTo>
                  <a:pt x="85572" y="0"/>
                </a:lnTo>
                <a:close/>
              </a:path>
              <a:path w="171450" h="1183004">
                <a:moveTo>
                  <a:pt x="107627" y="37807"/>
                </a:moveTo>
                <a:lnTo>
                  <a:pt x="104622" y="37807"/>
                </a:lnTo>
                <a:lnTo>
                  <a:pt x="104623" y="108275"/>
                </a:lnTo>
                <a:lnTo>
                  <a:pt x="135793" y="161709"/>
                </a:lnTo>
                <a:lnTo>
                  <a:pt x="140822" y="167356"/>
                </a:lnTo>
                <a:lnTo>
                  <a:pt x="147399" y="170527"/>
                </a:lnTo>
                <a:lnTo>
                  <a:pt x="154686" y="171001"/>
                </a:lnTo>
                <a:lnTo>
                  <a:pt x="161845" y="168554"/>
                </a:lnTo>
                <a:lnTo>
                  <a:pt x="167496" y="163528"/>
                </a:lnTo>
                <a:lnTo>
                  <a:pt x="170670" y="156954"/>
                </a:lnTo>
                <a:lnTo>
                  <a:pt x="171145" y="149668"/>
                </a:lnTo>
                <a:lnTo>
                  <a:pt x="168702" y="142506"/>
                </a:lnTo>
                <a:lnTo>
                  <a:pt x="107627" y="37807"/>
                </a:lnTo>
                <a:close/>
              </a:path>
              <a:path w="171450" h="1183004">
                <a:moveTo>
                  <a:pt x="104622" y="37807"/>
                </a:moveTo>
                <a:lnTo>
                  <a:pt x="66522" y="37807"/>
                </a:lnTo>
                <a:lnTo>
                  <a:pt x="66522" y="108275"/>
                </a:lnTo>
                <a:lnTo>
                  <a:pt x="85572" y="75617"/>
                </a:lnTo>
                <a:lnTo>
                  <a:pt x="69118" y="47409"/>
                </a:lnTo>
                <a:lnTo>
                  <a:pt x="104622" y="47409"/>
                </a:lnTo>
                <a:lnTo>
                  <a:pt x="104622" y="37807"/>
                </a:lnTo>
                <a:close/>
              </a:path>
              <a:path w="171450" h="1183004">
                <a:moveTo>
                  <a:pt x="104622" y="47409"/>
                </a:moveTo>
                <a:lnTo>
                  <a:pt x="102027" y="47409"/>
                </a:lnTo>
                <a:lnTo>
                  <a:pt x="85572" y="75617"/>
                </a:lnTo>
                <a:lnTo>
                  <a:pt x="104623" y="108275"/>
                </a:lnTo>
                <a:lnTo>
                  <a:pt x="104622" y="47409"/>
                </a:lnTo>
                <a:close/>
              </a:path>
              <a:path w="171450" h="1183004">
                <a:moveTo>
                  <a:pt x="102027" y="47409"/>
                </a:moveTo>
                <a:lnTo>
                  <a:pt x="69118" y="47409"/>
                </a:lnTo>
                <a:lnTo>
                  <a:pt x="85572" y="75617"/>
                </a:lnTo>
                <a:lnTo>
                  <a:pt x="102027" y="47409"/>
                </a:lnTo>
                <a:close/>
              </a:path>
            </a:pathLst>
          </a:custGeom>
          <a:solidFill>
            <a:srgbClr val="4472C4"/>
          </a:solidFill>
        </p:spPr>
        <p:txBody>
          <a:bodyPr wrap="square" lIns="0" tIns="0" rIns="0" bIns="0" rtlCol="0"/>
          <a:lstStyle/>
          <a:p/>
        </p:txBody>
      </p:sp>
      <p:pic>
        <p:nvPicPr>
          <p:cNvPr id="3" name="object 3" descr=""/>
          <p:cNvPicPr/>
          <p:nvPr/>
        </p:nvPicPr>
        <p:blipFill>
          <a:blip r:embed="rId2" cstate="print"/>
          <a:stretch>
            <a:fillRect/>
          </a:stretch>
        </p:blipFill>
        <p:spPr>
          <a:xfrm>
            <a:off x="4861636" y="2638425"/>
            <a:ext cx="2832989" cy="2840545"/>
          </a:xfrm>
          <a:prstGeom prst="rect">
            <a:avLst/>
          </a:prstGeom>
        </p:spPr>
      </p:pic>
      <p:sp>
        <p:nvSpPr>
          <p:cNvPr id="4" name="object 4"/>
          <p:cNvSpPr txBox="1">
            <a:spLocks noGrp="1"/>
          </p:cNvSpPr>
          <p:nvPr>
            <p:ph type="title"/>
          </p:nvPr>
        </p:nvSpPr>
        <p:spPr>
          <a:xfrm>
            <a:off x="707390" y="166116"/>
            <a:ext cx="6731000" cy="695960"/>
          </a:xfrm>
          <a:prstGeom prst="rect"/>
        </p:spPr>
        <p:txBody>
          <a:bodyPr wrap="square" lIns="0" tIns="12700" rIns="0" bIns="0" rtlCol="0" vert="horz">
            <a:spAutoFit/>
          </a:bodyPr>
          <a:lstStyle/>
          <a:p>
            <a:pPr marL="12700">
              <a:lnSpc>
                <a:spcPct val="100000"/>
              </a:lnSpc>
              <a:spcBef>
                <a:spcPts val="100"/>
              </a:spcBef>
            </a:pPr>
            <a:r>
              <a:rPr dirty="0" sz="4400" spc="-5"/>
              <a:t>構造サンプリングへの応⽤</a:t>
            </a:r>
            <a:endParaRPr sz="4400"/>
          </a:p>
        </p:txBody>
      </p:sp>
      <p:pic>
        <p:nvPicPr>
          <p:cNvPr id="5" name="object 5" descr=""/>
          <p:cNvPicPr/>
          <p:nvPr/>
        </p:nvPicPr>
        <p:blipFill>
          <a:blip r:embed="rId3" cstate="print"/>
          <a:stretch>
            <a:fillRect/>
          </a:stretch>
        </p:blipFill>
        <p:spPr>
          <a:xfrm>
            <a:off x="726143" y="1162792"/>
            <a:ext cx="6288352" cy="1216100"/>
          </a:xfrm>
          <a:prstGeom prst="rect">
            <a:avLst/>
          </a:prstGeom>
        </p:spPr>
      </p:pic>
      <p:grpSp>
        <p:nvGrpSpPr>
          <p:cNvPr id="6" name="object 6" descr=""/>
          <p:cNvGrpSpPr/>
          <p:nvPr/>
        </p:nvGrpSpPr>
        <p:grpSpPr>
          <a:xfrm>
            <a:off x="338074" y="2638425"/>
            <a:ext cx="4349115" cy="2840990"/>
            <a:chOff x="338074" y="2638425"/>
            <a:chExt cx="4349115" cy="2840990"/>
          </a:xfrm>
        </p:grpSpPr>
        <p:pic>
          <p:nvPicPr>
            <p:cNvPr id="7" name="object 7" descr=""/>
            <p:cNvPicPr/>
            <p:nvPr/>
          </p:nvPicPr>
          <p:blipFill>
            <a:blip r:embed="rId4" cstate="print"/>
            <a:stretch>
              <a:fillRect/>
            </a:stretch>
          </p:blipFill>
          <p:spPr>
            <a:xfrm>
              <a:off x="1742300" y="2638425"/>
              <a:ext cx="2944647" cy="2840545"/>
            </a:xfrm>
            <a:prstGeom prst="rect">
              <a:avLst/>
            </a:prstGeom>
          </p:spPr>
        </p:pic>
        <p:sp>
          <p:nvSpPr>
            <p:cNvPr id="8" name="object 8" descr=""/>
            <p:cNvSpPr/>
            <p:nvPr/>
          </p:nvSpPr>
          <p:spPr>
            <a:xfrm>
              <a:off x="338074" y="2705832"/>
              <a:ext cx="1569720" cy="646430"/>
            </a:xfrm>
            <a:custGeom>
              <a:avLst/>
              <a:gdLst/>
              <a:ahLst/>
              <a:cxnLst/>
              <a:rect l="l" t="t" r="r" b="b"/>
              <a:pathLst>
                <a:path w="1569720" h="646429">
                  <a:moveTo>
                    <a:pt x="1569656" y="0"/>
                  </a:moveTo>
                  <a:lnTo>
                    <a:pt x="0" y="0"/>
                  </a:lnTo>
                  <a:lnTo>
                    <a:pt x="0" y="646332"/>
                  </a:lnTo>
                  <a:lnTo>
                    <a:pt x="1569656" y="646332"/>
                  </a:lnTo>
                  <a:lnTo>
                    <a:pt x="1569656" y="0"/>
                  </a:lnTo>
                  <a:close/>
                </a:path>
              </a:pathLst>
            </a:custGeom>
            <a:solidFill>
              <a:srgbClr val="FFFFFF"/>
            </a:solidFill>
          </p:spPr>
          <p:txBody>
            <a:bodyPr wrap="square" lIns="0" tIns="0" rIns="0" bIns="0" rtlCol="0"/>
            <a:lstStyle/>
            <a:p/>
          </p:txBody>
        </p:sp>
      </p:grpSp>
      <p:sp>
        <p:nvSpPr>
          <p:cNvPr id="9" name="object 9" descr=""/>
          <p:cNvSpPr txBox="1"/>
          <p:nvPr/>
        </p:nvSpPr>
        <p:spPr>
          <a:xfrm>
            <a:off x="4335386" y="2152395"/>
            <a:ext cx="3934460" cy="269240"/>
          </a:xfrm>
          <a:prstGeom prst="rect">
            <a:avLst/>
          </a:prstGeom>
        </p:spPr>
        <p:txBody>
          <a:bodyPr wrap="square" lIns="0" tIns="12700" rIns="0" bIns="0" rtlCol="0" vert="horz">
            <a:spAutoFit/>
          </a:bodyPr>
          <a:lstStyle/>
          <a:p>
            <a:pPr marL="12700">
              <a:lnSpc>
                <a:spcPct val="100000"/>
              </a:lnSpc>
              <a:spcBef>
                <a:spcPts val="100"/>
              </a:spcBef>
            </a:pPr>
            <a:r>
              <a:rPr dirty="0" sz="1600">
                <a:latin typeface="游ゴシック"/>
                <a:cs typeface="游ゴシック"/>
              </a:rPr>
              <a:t>ヒト</a:t>
            </a:r>
            <a:r>
              <a:rPr dirty="0" sz="1600" spc="-10">
                <a:latin typeface="Calibri"/>
                <a:cs typeface="Calibri"/>
              </a:rPr>
              <a:t>Acyl-</a:t>
            </a:r>
            <a:r>
              <a:rPr dirty="0" sz="1600">
                <a:latin typeface="Calibri"/>
                <a:cs typeface="Calibri"/>
              </a:rPr>
              <a:t>coenzyme</a:t>
            </a:r>
            <a:r>
              <a:rPr dirty="0" sz="1600" spc="-20">
                <a:latin typeface="Calibri"/>
                <a:cs typeface="Calibri"/>
              </a:rPr>
              <a:t> </a:t>
            </a:r>
            <a:r>
              <a:rPr dirty="0" sz="1600">
                <a:latin typeface="Calibri"/>
                <a:cs typeface="Calibri"/>
              </a:rPr>
              <a:t>A</a:t>
            </a:r>
            <a:r>
              <a:rPr dirty="0" sz="1600" spc="-25">
                <a:latin typeface="Calibri"/>
                <a:cs typeface="Calibri"/>
              </a:rPr>
              <a:t> </a:t>
            </a:r>
            <a:r>
              <a:rPr dirty="0" sz="1600" spc="-10">
                <a:latin typeface="Calibri"/>
                <a:cs typeface="Calibri"/>
              </a:rPr>
              <a:t>synthetase</a:t>
            </a:r>
            <a:r>
              <a:rPr dirty="0" sz="1600" spc="-20">
                <a:latin typeface="Calibri"/>
                <a:cs typeface="Calibri"/>
              </a:rPr>
              <a:t> </a:t>
            </a:r>
            <a:r>
              <a:rPr dirty="0" sz="1600" spc="-10">
                <a:latin typeface="Calibri"/>
                <a:cs typeface="Calibri"/>
              </a:rPr>
              <a:t>ACSM2A</a:t>
            </a:r>
            <a:r>
              <a:rPr dirty="0" sz="1600" spc="-25">
                <a:latin typeface="游ゴシック"/>
                <a:cs typeface="游ゴシック"/>
              </a:rPr>
              <a:t>の例</a:t>
            </a:r>
            <a:endParaRPr sz="1600">
              <a:latin typeface="游ゴシック"/>
              <a:cs typeface="游ゴシック"/>
            </a:endParaRPr>
          </a:p>
        </p:txBody>
      </p:sp>
      <p:sp>
        <p:nvSpPr>
          <p:cNvPr id="10" name="object 10" descr=""/>
          <p:cNvSpPr txBox="1"/>
          <p:nvPr/>
        </p:nvSpPr>
        <p:spPr>
          <a:xfrm>
            <a:off x="338074" y="2705836"/>
            <a:ext cx="1569720" cy="646430"/>
          </a:xfrm>
          <a:prstGeom prst="rect">
            <a:avLst/>
          </a:prstGeom>
          <a:ln w="9525">
            <a:solidFill>
              <a:srgbClr val="FFA745"/>
            </a:solidFill>
          </a:ln>
        </p:spPr>
        <p:txBody>
          <a:bodyPr wrap="square" lIns="0" tIns="34290" rIns="0" bIns="0" rtlCol="0" vert="horz">
            <a:spAutoFit/>
          </a:bodyPr>
          <a:lstStyle/>
          <a:p>
            <a:pPr algn="ctr">
              <a:lnSpc>
                <a:spcPts val="1415"/>
              </a:lnSpc>
              <a:spcBef>
                <a:spcPts val="270"/>
              </a:spcBef>
            </a:pPr>
            <a:r>
              <a:rPr dirty="0" sz="1200" spc="-10">
                <a:latin typeface="游ゴシック"/>
                <a:cs typeface="游ゴシック"/>
              </a:rPr>
              <a:t>アデニル化</a:t>
            </a:r>
            <a:endParaRPr sz="1200">
              <a:latin typeface="游ゴシック"/>
              <a:cs typeface="游ゴシック"/>
            </a:endParaRPr>
          </a:p>
          <a:p>
            <a:pPr algn="ctr">
              <a:lnSpc>
                <a:spcPts val="1415"/>
              </a:lnSpc>
            </a:pPr>
            <a:r>
              <a:rPr dirty="0" sz="1200" spc="-10">
                <a:latin typeface="游ゴシック"/>
                <a:cs typeface="游ゴシック"/>
              </a:rPr>
              <a:t>コンフォメーション</a:t>
            </a:r>
            <a:endParaRPr sz="1200">
              <a:latin typeface="游ゴシック"/>
              <a:cs typeface="游ゴシック"/>
            </a:endParaRPr>
          </a:p>
          <a:p>
            <a:pPr algn="ctr">
              <a:lnSpc>
                <a:spcPct val="100000"/>
              </a:lnSpc>
              <a:spcBef>
                <a:spcPts val="45"/>
              </a:spcBef>
            </a:pPr>
            <a:r>
              <a:rPr dirty="0" sz="1200" spc="-10">
                <a:latin typeface="Calibri"/>
                <a:cs typeface="Calibri"/>
              </a:rPr>
              <a:t>(</a:t>
            </a:r>
            <a:r>
              <a:rPr dirty="0" sz="1200">
                <a:latin typeface="游ゴシック"/>
                <a:cs typeface="游ゴシック"/>
              </a:rPr>
              <a:t>橙</a:t>
            </a:r>
            <a:r>
              <a:rPr dirty="0" sz="1200" spc="-60">
                <a:latin typeface="Calibri"/>
                <a:cs typeface="Calibri"/>
              </a:rPr>
              <a:t>)</a:t>
            </a:r>
            <a:endParaRPr sz="1200">
              <a:latin typeface="Calibri"/>
              <a:cs typeface="Calibri"/>
            </a:endParaRPr>
          </a:p>
        </p:txBody>
      </p:sp>
      <p:sp>
        <p:nvSpPr>
          <p:cNvPr id="11" name="object 11" descr=""/>
          <p:cNvSpPr/>
          <p:nvPr/>
        </p:nvSpPr>
        <p:spPr>
          <a:xfrm>
            <a:off x="338074" y="4534634"/>
            <a:ext cx="1569720" cy="646430"/>
          </a:xfrm>
          <a:custGeom>
            <a:avLst/>
            <a:gdLst/>
            <a:ahLst/>
            <a:cxnLst/>
            <a:rect l="l" t="t" r="r" b="b"/>
            <a:pathLst>
              <a:path w="1569720" h="646429">
                <a:moveTo>
                  <a:pt x="1569656" y="0"/>
                </a:moveTo>
                <a:lnTo>
                  <a:pt x="0" y="0"/>
                </a:lnTo>
                <a:lnTo>
                  <a:pt x="0" y="646330"/>
                </a:lnTo>
                <a:lnTo>
                  <a:pt x="1569656" y="646330"/>
                </a:lnTo>
                <a:lnTo>
                  <a:pt x="1569656" y="0"/>
                </a:lnTo>
                <a:close/>
              </a:path>
            </a:pathLst>
          </a:custGeom>
          <a:solidFill>
            <a:srgbClr val="FFFFFF"/>
          </a:solidFill>
        </p:spPr>
        <p:txBody>
          <a:bodyPr wrap="square" lIns="0" tIns="0" rIns="0" bIns="0" rtlCol="0"/>
          <a:lstStyle/>
          <a:p/>
        </p:txBody>
      </p:sp>
      <p:sp>
        <p:nvSpPr>
          <p:cNvPr id="12" name="object 12" descr=""/>
          <p:cNvSpPr txBox="1"/>
          <p:nvPr/>
        </p:nvSpPr>
        <p:spPr>
          <a:xfrm>
            <a:off x="338074" y="4534636"/>
            <a:ext cx="1569720" cy="646430"/>
          </a:xfrm>
          <a:prstGeom prst="rect">
            <a:avLst/>
          </a:prstGeom>
          <a:ln w="9525">
            <a:solidFill>
              <a:srgbClr val="00B050"/>
            </a:solidFill>
          </a:ln>
        </p:spPr>
        <p:txBody>
          <a:bodyPr wrap="square" lIns="0" tIns="45085" rIns="0" bIns="0" rtlCol="0" vert="horz">
            <a:spAutoFit/>
          </a:bodyPr>
          <a:lstStyle/>
          <a:p>
            <a:pPr marL="98425" marR="90805" indent="152400">
              <a:lnSpc>
                <a:spcPts val="1390"/>
              </a:lnSpc>
              <a:spcBef>
                <a:spcPts val="355"/>
              </a:spcBef>
            </a:pPr>
            <a:r>
              <a:rPr dirty="0" sz="1200" spc="-10">
                <a:latin typeface="游ゴシック"/>
                <a:cs typeface="游ゴシック"/>
              </a:rPr>
              <a:t>チオエステル化</a:t>
            </a:r>
            <a:r>
              <a:rPr dirty="0" sz="1200" spc="-50">
                <a:latin typeface="游ゴシック"/>
                <a:cs typeface="游ゴシック"/>
              </a:rPr>
              <a:t> </a:t>
            </a:r>
            <a:r>
              <a:rPr dirty="0" sz="1200" spc="-10">
                <a:latin typeface="游ゴシック"/>
                <a:cs typeface="游ゴシック"/>
              </a:rPr>
              <a:t>コンフォメーション</a:t>
            </a:r>
            <a:endParaRPr sz="1200">
              <a:latin typeface="游ゴシック"/>
              <a:cs typeface="游ゴシック"/>
            </a:endParaRPr>
          </a:p>
          <a:p>
            <a:pPr algn="ctr">
              <a:lnSpc>
                <a:spcPct val="100000"/>
              </a:lnSpc>
              <a:spcBef>
                <a:spcPts val="15"/>
              </a:spcBef>
            </a:pPr>
            <a:r>
              <a:rPr dirty="0" sz="1200" spc="-10">
                <a:latin typeface="Calibri"/>
                <a:cs typeface="Calibri"/>
              </a:rPr>
              <a:t>(</a:t>
            </a:r>
            <a:r>
              <a:rPr dirty="0" sz="1200">
                <a:latin typeface="游ゴシック"/>
                <a:cs typeface="游ゴシック"/>
              </a:rPr>
              <a:t>緑</a:t>
            </a:r>
            <a:r>
              <a:rPr dirty="0" sz="1200" spc="-60">
                <a:latin typeface="Calibri"/>
                <a:cs typeface="Calibri"/>
              </a:rPr>
              <a:t>)</a:t>
            </a:r>
            <a:endParaRPr sz="1200">
              <a:latin typeface="Calibri"/>
              <a:cs typeface="Calibri"/>
            </a:endParaRPr>
          </a:p>
        </p:txBody>
      </p:sp>
      <p:sp>
        <p:nvSpPr>
          <p:cNvPr id="13" name="object 13" descr=""/>
          <p:cNvSpPr/>
          <p:nvPr/>
        </p:nvSpPr>
        <p:spPr>
          <a:xfrm>
            <a:off x="568906" y="3712559"/>
            <a:ext cx="1108075" cy="462280"/>
          </a:xfrm>
          <a:custGeom>
            <a:avLst/>
            <a:gdLst/>
            <a:ahLst/>
            <a:cxnLst/>
            <a:rect l="l" t="t" r="r" b="b"/>
            <a:pathLst>
              <a:path w="1108075" h="462279">
                <a:moveTo>
                  <a:pt x="1107996" y="0"/>
                </a:moveTo>
                <a:lnTo>
                  <a:pt x="0" y="0"/>
                </a:lnTo>
                <a:lnTo>
                  <a:pt x="0" y="461664"/>
                </a:lnTo>
                <a:lnTo>
                  <a:pt x="1107996" y="461664"/>
                </a:lnTo>
                <a:lnTo>
                  <a:pt x="1107996" y="0"/>
                </a:lnTo>
                <a:close/>
              </a:path>
            </a:pathLst>
          </a:custGeom>
          <a:solidFill>
            <a:srgbClr val="FFFFFF"/>
          </a:solidFill>
        </p:spPr>
        <p:txBody>
          <a:bodyPr wrap="square" lIns="0" tIns="0" rIns="0" bIns="0" rtlCol="0"/>
          <a:lstStyle/>
          <a:p/>
        </p:txBody>
      </p:sp>
      <p:sp>
        <p:nvSpPr>
          <p:cNvPr id="14" name="object 14" descr=""/>
          <p:cNvSpPr txBox="1"/>
          <p:nvPr/>
        </p:nvSpPr>
        <p:spPr>
          <a:xfrm>
            <a:off x="568906" y="3712565"/>
            <a:ext cx="1108075" cy="462280"/>
          </a:xfrm>
          <a:prstGeom prst="rect">
            <a:avLst/>
          </a:prstGeom>
          <a:ln w="9525">
            <a:solidFill>
              <a:srgbClr val="000000"/>
            </a:solidFill>
          </a:ln>
        </p:spPr>
        <p:txBody>
          <a:bodyPr wrap="square" lIns="0" tIns="33020" rIns="0" bIns="0" rtlCol="0" vert="horz">
            <a:spAutoFit/>
          </a:bodyPr>
          <a:lstStyle/>
          <a:p>
            <a:pPr algn="ctr">
              <a:lnSpc>
                <a:spcPts val="1415"/>
              </a:lnSpc>
              <a:spcBef>
                <a:spcPts val="260"/>
              </a:spcBef>
            </a:pPr>
            <a:r>
              <a:rPr dirty="0" sz="1200" spc="-10">
                <a:latin typeface="游ゴシック"/>
                <a:cs typeface="游ゴシック"/>
              </a:rPr>
              <a:t>モーフィング</a:t>
            </a:r>
            <a:endParaRPr sz="1200">
              <a:latin typeface="游ゴシック"/>
              <a:cs typeface="游ゴシック"/>
            </a:endParaRPr>
          </a:p>
          <a:p>
            <a:pPr algn="ctr">
              <a:lnSpc>
                <a:spcPts val="1415"/>
              </a:lnSpc>
            </a:pPr>
            <a:r>
              <a:rPr dirty="0" sz="1200" spc="-10">
                <a:latin typeface="Calibri"/>
                <a:cs typeface="Calibri"/>
              </a:rPr>
              <a:t>(</a:t>
            </a:r>
            <a:r>
              <a:rPr dirty="0" sz="1200">
                <a:latin typeface="游ゴシック"/>
                <a:cs typeface="游ゴシック"/>
              </a:rPr>
              <a:t>⿊</a:t>
            </a:r>
            <a:r>
              <a:rPr dirty="0" sz="1200" spc="-60">
                <a:latin typeface="Calibri"/>
                <a:cs typeface="Calibri"/>
              </a:rPr>
              <a:t>)</a:t>
            </a:r>
            <a:endParaRPr sz="1200">
              <a:latin typeface="Calibri"/>
              <a:cs typeface="Calibri"/>
            </a:endParaRPr>
          </a:p>
        </p:txBody>
      </p:sp>
      <p:sp>
        <p:nvSpPr>
          <p:cNvPr id="15" name="object 15" descr=""/>
          <p:cNvSpPr txBox="1"/>
          <p:nvPr/>
        </p:nvSpPr>
        <p:spPr>
          <a:xfrm>
            <a:off x="2359520" y="5131308"/>
            <a:ext cx="6689725" cy="1662430"/>
          </a:xfrm>
          <a:prstGeom prst="rect">
            <a:avLst/>
          </a:prstGeom>
        </p:spPr>
        <p:txBody>
          <a:bodyPr wrap="square" lIns="0" tIns="10795" rIns="0" bIns="0" rtlCol="0" vert="horz">
            <a:spAutoFit/>
          </a:bodyPr>
          <a:lstStyle/>
          <a:p>
            <a:pPr marL="4476115" marR="71120">
              <a:lnSpc>
                <a:spcPct val="100699"/>
              </a:lnSpc>
              <a:spcBef>
                <a:spcPts val="85"/>
              </a:spcBef>
            </a:pPr>
            <a:r>
              <a:rPr dirty="0" sz="1400" spc="-5">
                <a:latin typeface="游ゴシック"/>
                <a:cs typeface="游ゴシック"/>
              </a:rPr>
              <a:t>ほとんど緑と同じだが、ち</a:t>
            </a:r>
            <a:r>
              <a:rPr dirty="0" sz="1400">
                <a:latin typeface="游ゴシック"/>
                <a:cs typeface="游ゴシック"/>
              </a:rPr>
              <a:t>らっと橙</a:t>
            </a:r>
            <a:r>
              <a:rPr dirty="0" sz="1400" spc="-10">
                <a:latin typeface="Calibri"/>
                <a:cs typeface="Calibri"/>
              </a:rPr>
              <a:t>(open)</a:t>
            </a:r>
            <a:r>
              <a:rPr dirty="0" sz="1400" spc="-10">
                <a:latin typeface="游ゴシック"/>
                <a:cs typeface="游ゴシック"/>
              </a:rPr>
              <a:t>に近いコン</a:t>
            </a:r>
            <a:r>
              <a:rPr dirty="0" sz="1400" spc="-5">
                <a:latin typeface="游ゴシック"/>
                <a:cs typeface="游ゴシック"/>
              </a:rPr>
              <a:t>フォメーションが⾒える</a:t>
            </a:r>
            <a:endParaRPr sz="1400">
              <a:latin typeface="游ゴシック"/>
              <a:cs typeface="游ゴシック"/>
            </a:endParaRPr>
          </a:p>
          <a:p>
            <a:pPr>
              <a:lnSpc>
                <a:spcPct val="100000"/>
              </a:lnSpc>
              <a:spcBef>
                <a:spcPts val="280"/>
              </a:spcBef>
            </a:pPr>
            <a:endParaRPr sz="1400">
              <a:latin typeface="游ゴシック"/>
              <a:cs typeface="游ゴシック"/>
            </a:endParaRPr>
          </a:p>
          <a:p>
            <a:pPr marL="12700">
              <a:lnSpc>
                <a:spcPct val="100000"/>
              </a:lnSpc>
              <a:spcBef>
                <a:spcPts val="5"/>
              </a:spcBef>
            </a:pPr>
            <a:r>
              <a:rPr dirty="0" sz="1800">
                <a:solidFill>
                  <a:srgbClr val="002060"/>
                </a:solidFill>
                <a:latin typeface="Calibri"/>
                <a:cs typeface="Calibri"/>
              </a:rPr>
              <a:t>Molecular</a:t>
            </a:r>
            <a:r>
              <a:rPr dirty="0" sz="1800" spc="-15">
                <a:solidFill>
                  <a:srgbClr val="002060"/>
                </a:solidFill>
                <a:latin typeface="Calibri"/>
                <a:cs typeface="Calibri"/>
              </a:rPr>
              <a:t> </a:t>
            </a:r>
            <a:r>
              <a:rPr dirty="0" sz="1800" spc="-10">
                <a:solidFill>
                  <a:srgbClr val="002060"/>
                </a:solidFill>
                <a:latin typeface="Calibri"/>
                <a:cs typeface="Calibri"/>
              </a:rPr>
              <a:t>Dynamics</a:t>
            </a:r>
            <a:r>
              <a:rPr dirty="0" sz="1800" spc="-5">
                <a:solidFill>
                  <a:srgbClr val="002060"/>
                </a:solidFill>
                <a:latin typeface="游ゴシック"/>
                <a:cs typeface="游ゴシック"/>
              </a:rPr>
              <a:t>などを使った計算⼿法と相補的に使える？</a:t>
            </a:r>
            <a:endParaRPr sz="1800">
              <a:latin typeface="游ゴシック"/>
              <a:cs typeface="游ゴシック"/>
            </a:endParaRPr>
          </a:p>
          <a:p>
            <a:pPr marL="2478405">
              <a:lnSpc>
                <a:spcPct val="100000"/>
              </a:lnSpc>
              <a:spcBef>
                <a:spcPts val="1360"/>
              </a:spcBef>
            </a:pPr>
            <a:r>
              <a:rPr dirty="0" sz="1400" spc="-10">
                <a:latin typeface="Calibri"/>
                <a:cs typeface="Calibri"/>
              </a:rPr>
              <a:t>https://qiita.com/Ag_smith/items/fca48002fbdcb15145c0</a:t>
            </a:r>
            <a:endParaRPr sz="1400">
              <a:latin typeface="Calibri"/>
              <a:cs typeface="Calibri"/>
            </a:endParaRPr>
          </a:p>
        </p:txBody>
      </p:sp>
      <p:sp>
        <p:nvSpPr>
          <p:cNvPr id="16" name="object 16" descr=""/>
          <p:cNvSpPr txBox="1"/>
          <p:nvPr/>
        </p:nvSpPr>
        <p:spPr>
          <a:xfrm>
            <a:off x="7785493" y="2920390"/>
            <a:ext cx="1108075" cy="646430"/>
          </a:xfrm>
          <a:prstGeom prst="rect">
            <a:avLst/>
          </a:prstGeom>
          <a:ln w="9525">
            <a:solidFill>
              <a:srgbClr val="000000"/>
            </a:solidFill>
          </a:ln>
        </p:spPr>
        <p:txBody>
          <a:bodyPr wrap="square" lIns="0" tIns="43815" rIns="0" bIns="0" rtlCol="0" vert="horz">
            <a:spAutoFit/>
          </a:bodyPr>
          <a:lstStyle/>
          <a:p>
            <a:pPr marL="96520" marR="88900" indent="152400">
              <a:lnSpc>
                <a:spcPts val="1390"/>
              </a:lnSpc>
              <a:spcBef>
                <a:spcPts val="345"/>
              </a:spcBef>
            </a:pPr>
            <a:r>
              <a:rPr dirty="0" sz="1200" spc="-15">
                <a:latin typeface="游ゴシック"/>
                <a:cs typeface="游ゴシック"/>
              </a:rPr>
              <a:t>予測構造</a:t>
            </a:r>
            <a:r>
              <a:rPr dirty="0" sz="1200" spc="-50">
                <a:latin typeface="游ゴシック"/>
                <a:cs typeface="游ゴシック"/>
              </a:rPr>
              <a:t> </a:t>
            </a:r>
            <a:r>
              <a:rPr dirty="0" sz="1200" spc="-10">
                <a:latin typeface="游ゴシック"/>
                <a:cs typeface="游ゴシック"/>
              </a:rPr>
              <a:t>サンプリング</a:t>
            </a:r>
            <a:endParaRPr sz="1200">
              <a:latin typeface="游ゴシック"/>
              <a:cs typeface="游ゴシック"/>
            </a:endParaRPr>
          </a:p>
          <a:p>
            <a:pPr algn="ctr">
              <a:lnSpc>
                <a:spcPct val="100000"/>
              </a:lnSpc>
              <a:spcBef>
                <a:spcPts val="40"/>
              </a:spcBef>
            </a:pPr>
            <a:r>
              <a:rPr dirty="0" sz="1200" spc="-10">
                <a:latin typeface="Calibri"/>
                <a:cs typeface="Calibri"/>
              </a:rPr>
              <a:t>(</a:t>
            </a:r>
            <a:r>
              <a:rPr dirty="0" sz="1200">
                <a:latin typeface="游ゴシック"/>
                <a:cs typeface="游ゴシック"/>
              </a:rPr>
              <a:t>⿊</a:t>
            </a:r>
            <a:r>
              <a:rPr dirty="0" sz="1200" spc="-60">
                <a:latin typeface="Calibri"/>
                <a:cs typeface="Calibri"/>
              </a:rPr>
              <a:t>)</a:t>
            </a:r>
            <a:endParaRPr sz="12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2309558" y="2618905"/>
            <a:ext cx="6444615" cy="4239260"/>
            <a:chOff x="2309558" y="2618905"/>
            <a:chExt cx="6444615" cy="4239260"/>
          </a:xfrm>
        </p:grpSpPr>
        <p:pic>
          <p:nvPicPr>
            <p:cNvPr id="3" name="object 3" descr=""/>
            <p:cNvPicPr/>
            <p:nvPr/>
          </p:nvPicPr>
          <p:blipFill>
            <a:blip r:embed="rId2" cstate="print"/>
            <a:stretch>
              <a:fillRect/>
            </a:stretch>
          </p:blipFill>
          <p:spPr>
            <a:xfrm>
              <a:off x="6596148" y="4050498"/>
              <a:ext cx="2157749" cy="2145559"/>
            </a:xfrm>
            <a:prstGeom prst="rect">
              <a:avLst/>
            </a:prstGeom>
          </p:spPr>
        </p:pic>
        <p:pic>
          <p:nvPicPr>
            <p:cNvPr id="4" name="object 4" descr=""/>
            <p:cNvPicPr/>
            <p:nvPr/>
          </p:nvPicPr>
          <p:blipFill>
            <a:blip r:embed="rId3" cstate="print"/>
            <a:stretch>
              <a:fillRect/>
            </a:stretch>
          </p:blipFill>
          <p:spPr>
            <a:xfrm>
              <a:off x="2309558" y="2618905"/>
              <a:ext cx="4524870" cy="4239094"/>
            </a:xfrm>
            <a:prstGeom prst="rect">
              <a:avLst/>
            </a:prstGeom>
          </p:spPr>
        </p:pic>
      </p:grpSp>
      <p:sp>
        <p:nvSpPr>
          <p:cNvPr id="5" name="object 5"/>
          <p:cNvSpPr txBox="1">
            <a:spLocks noGrp="1"/>
          </p:cNvSpPr>
          <p:nvPr>
            <p:ph type="title"/>
          </p:nvPr>
        </p:nvSpPr>
        <p:spPr>
          <a:xfrm>
            <a:off x="707390" y="66547"/>
            <a:ext cx="7340600" cy="1071245"/>
          </a:xfrm>
          <a:prstGeom prst="rect"/>
        </p:spPr>
        <p:txBody>
          <a:bodyPr wrap="square" lIns="0" tIns="72390" rIns="0" bIns="0" rtlCol="0" vert="horz">
            <a:spAutoFit/>
          </a:bodyPr>
          <a:lstStyle/>
          <a:p>
            <a:pPr marL="12700" marR="5080">
              <a:lnSpc>
                <a:spcPts val="3910"/>
              </a:lnSpc>
              <a:spcBef>
                <a:spcPts val="570"/>
              </a:spcBef>
            </a:pPr>
            <a:r>
              <a:rPr dirty="0" sz="3600" spc="-5"/>
              <a:t>構造サンプリングで糖キナーゼのコンフォメーション変化も予測できる</a:t>
            </a:r>
            <a:endParaRPr sz="3600"/>
          </a:p>
        </p:txBody>
      </p:sp>
      <p:sp>
        <p:nvSpPr>
          <p:cNvPr id="6" name="object 6" descr=""/>
          <p:cNvSpPr txBox="1"/>
          <p:nvPr/>
        </p:nvSpPr>
        <p:spPr>
          <a:xfrm>
            <a:off x="7403883" y="1346708"/>
            <a:ext cx="1445895"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Calibri"/>
                <a:cs typeface="Calibri"/>
              </a:rPr>
              <a:t>By</a:t>
            </a:r>
            <a:r>
              <a:rPr dirty="0" sz="1800" spc="-25">
                <a:latin typeface="Calibri"/>
                <a:cs typeface="Calibri"/>
              </a:rPr>
              <a:t> </a:t>
            </a:r>
            <a:r>
              <a:rPr dirty="0" sz="1800" spc="-10">
                <a:latin typeface="游ゴシック"/>
                <a:cs typeface="游ゴシック"/>
              </a:rPr>
              <a:t>⼩野⽥先⽣</a:t>
            </a:r>
            <a:endParaRPr sz="1800">
              <a:latin typeface="游ゴシック"/>
              <a:cs typeface="游ゴシック"/>
            </a:endParaRPr>
          </a:p>
        </p:txBody>
      </p:sp>
      <p:sp>
        <p:nvSpPr>
          <p:cNvPr id="7" name="object 7" descr=""/>
          <p:cNvSpPr txBox="1"/>
          <p:nvPr/>
        </p:nvSpPr>
        <p:spPr>
          <a:xfrm>
            <a:off x="2767406" y="1889252"/>
            <a:ext cx="5017135" cy="1315085"/>
          </a:xfrm>
          <a:prstGeom prst="rect">
            <a:avLst/>
          </a:prstGeom>
        </p:spPr>
        <p:txBody>
          <a:bodyPr wrap="square" lIns="0" tIns="12700" rIns="0" bIns="0" rtlCol="0" vert="horz">
            <a:spAutoFit/>
          </a:bodyPr>
          <a:lstStyle/>
          <a:p>
            <a:pPr marL="12700">
              <a:lnSpc>
                <a:spcPts val="2125"/>
              </a:lnSpc>
              <a:spcBef>
                <a:spcPts val="100"/>
              </a:spcBef>
            </a:pPr>
            <a:r>
              <a:rPr dirty="0" sz="1800" i="1">
                <a:latin typeface="Calibri"/>
                <a:cs typeface="Calibri"/>
              </a:rPr>
              <a:t>Bifidobacterium</a:t>
            </a:r>
            <a:r>
              <a:rPr dirty="0" sz="1800" spc="-45" i="1">
                <a:latin typeface="Calibri"/>
                <a:cs typeface="Calibri"/>
              </a:rPr>
              <a:t> </a:t>
            </a:r>
            <a:r>
              <a:rPr dirty="0" sz="1800" i="1">
                <a:latin typeface="Calibri"/>
                <a:cs typeface="Calibri"/>
              </a:rPr>
              <a:t>longum</a:t>
            </a:r>
            <a:r>
              <a:rPr dirty="0" sz="1800" spc="-45" i="1">
                <a:latin typeface="Calibri"/>
                <a:cs typeface="Calibri"/>
              </a:rPr>
              <a:t> </a:t>
            </a:r>
            <a:r>
              <a:rPr dirty="0" sz="1800" spc="-20" i="1">
                <a:latin typeface="Calibri"/>
                <a:cs typeface="Calibri"/>
              </a:rPr>
              <a:t>N</a:t>
            </a:r>
            <a:r>
              <a:rPr dirty="0" sz="1800" spc="-20">
                <a:latin typeface="Calibri"/>
                <a:cs typeface="Calibri"/>
              </a:rPr>
              <a:t>-</a:t>
            </a:r>
            <a:r>
              <a:rPr dirty="0" sz="1800" spc="-10">
                <a:latin typeface="Calibri"/>
                <a:cs typeface="Calibri"/>
              </a:rPr>
              <a:t>acetylhexosamine</a:t>
            </a:r>
            <a:r>
              <a:rPr dirty="0" sz="1800" spc="-40">
                <a:latin typeface="Calibri"/>
                <a:cs typeface="Calibri"/>
              </a:rPr>
              <a:t> </a:t>
            </a:r>
            <a:r>
              <a:rPr dirty="0" sz="1800" spc="-10">
                <a:latin typeface="Calibri"/>
                <a:cs typeface="Calibri"/>
              </a:rPr>
              <a:t>1-kinase</a:t>
            </a:r>
            <a:endParaRPr sz="1800">
              <a:latin typeface="Calibri"/>
              <a:cs typeface="Calibri"/>
            </a:endParaRPr>
          </a:p>
          <a:p>
            <a:pPr marL="12700">
              <a:lnSpc>
                <a:spcPts val="2125"/>
              </a:lnSpc>
            </a:pPr>
            <a:r>
              <a:rPr dirty="0" sz="1800">
                <a:latin typeface="游ゴシック"/>
                <a:cs typeface="游ゴシック"/>
              </a:rPr>
              <a:t>デフォルトの</a:t>
            </a:r>
            <a:r>
              <a:rPr dirty="0" sz="1800" spc="-10">
                <a:latin typeface="Calibri"/>
                <a:cs typeface="Calibri"/>
              </a:rPr>
              <a:t>AF2</a:t>
            </a:r>
            <a:r>
              <a:rPr dirty="0" sz="1800">
                <a:latin typeface="游ゴシック"/>
                <a:cs typeface="游ゴシック"/>
              </a:rPr>
              <a:t>では</a:t>
            </a:r>
            <a:r>
              <a:rPr dirty="0" sz="1800" spc="-10">
                <a:latin typeface="Calibri"/>
                <a:cs typeface="Calibri"/>
              </a:rPr>
              <a:t>closed</a:t>
            </a:r>
            <a:r>
              <a:rPr dirty="0" sz="1800" spc="-10">
                <a:latin typeface="游ゴシック"/>
                <a:cs typeface="游ゴシック"/>
              </a:rPr>
              <a:t>構造を予測</a:t>
            </a:r>
            <a:endParaRPr sz="1800">
              <a:latin typeface="游ゴシック"/>
              <a:cs typeface="游ゴシック"/>
            </a:endParaRPr>
          </a:p>
          <a:p>
            <a:pPr marL="1895475" marR="1009650">
              <a:lnSpc>
                <a:spcPts val="2090"/>
              </a:lnSpc>
              <a:spcBef>
                <a:spcPts val="1780"/>
              </a:spcBef>
            </a:pPr>
            <a:r>
              <a:rPr dirty="0" sz="1800">
                <a:solidFill>
                  <a:srgbClr val="00B050"/>
                </a:solidFill>
                <a:latin typeface="Calibri"/>
                <a:cs typeface="Calibri"/>
              </a:rPr>
              <a:t>Open</a:t>
            </a:r>
            <a:r>
              <a:rPr dirty="0" sz="1800" spc="-5">
                <a:solidFill>
                  <a:srgbClr val="00B050"/>
                </a:solidFill>
                <a:latin typeface="Calibri"/>
                <a:cs typeface="Calibri"/>
              </a:rPr>
              <a:t> </a:t>
            </a:r>
            <a:r>
              <a:rPr dirty="0" sz="1800" spc="-25">
                <a:solidFill>
                  <a:srgbClr val="00B050"/>
                </a:solidFill>
                <a:latin typeface="游ゴシック"/>
                <a:cs typeface="游ゴシック"/>
              </a:rPr>
              <a:t>結晶構造 </a:t>
            </a:r>
            <a:r>
              <a:rPr dirty="0" sz="1800" spc="-20">
                <a:solidFill>
                  <a:srgbClr val="00B050"/>
                </a:solidFill>
                <a:latin typeface="Calibri"/>
                <a:cs typeface="Calibri"/>
              </a:rPr>
              <a:t>4WH3 </a:t>
            </a:r>
            <a:r>
              <a:rPr dirty="0" sz="1800">
                <a:solidFill>
                  <a:srgbClr val="0070C0"/>
                </a:solidFill>
                <a:latin typeface="Calibri"/>
                <a:cs typeface="Calibri"/>
              </a:rPr>
              <a:t>Closed</a:t>
            </a:r>
            <a:r>
              <a:rPr dirty="0" sz="1800" spc="-20">
                <a:solidFill>
                  <a:srgbClr val="0070C0"/>
                </a:solidFill>
                <a:latin typeface="Calibri"/>
                <a:cs typeface="Calibri"/>
              </a:rPr>
              <a:t> </a:t>
            </a:r>
            <a:r>
              <a:rPr dirty="0" sz="1800" spc="-30">
                <a:solidFill>
                  <a:srgbClr val="0070C0"/>
                </a:solidFill>
                <a:latin typeface="游ゴシック"/>
                <a:cs typeface="游ゴシック"/>
              </a:rPr>
              <a:t>結晶構造 </a:t>
            </a:r>
            <a:r>
              <a:rPr dirty="0" sz="1800" spc="-20">
                <a:solidFill>
                  <a:srgbClr val="0070C0"/>
                </a:solidFill>
                <a:latin typeface="Calibri"/>
                <a:cs typeface="Calibri"/>
              </a:rPr>
              <a:t>4OCJ</a:t>
            </a:r>
            <a:endParaRPr sz="1800">
              <a:latin typeface="Calibri"/>
              <a:cs typeface="Calibri"/>
            </a:endParaRPr>
          </a:p>
        </p:txBody>
      </p:sp>
      <p:sp>
        <p:nvSpPr>
          <p:cNvPr id="8" name="object 8" descr=""/>
          <p:cNvSpPr txBox="1"/>
          <p:nvPr/>
        </p:nvSpPr>
        <p:spPr>
          <a:xfrm>
            <a:off x="78739" y="1820163"/>
            <a:ext cx="2335530" cy="4749800"/>
          </a:xfrm>
          <a:prstGeom prst="rect">
            <a:avLst/>
          </a:prstGeom>
        </p:spPr>
        <p:txBody>
          <a:bodyPr wrap="square" lIns="0" tIns="12700" rIns="0" bIns="0" rtlCol="0" vert="horz">
            <a:spAutoFit/>
          </a:bodyPr>
          <a:lstStyle/>
          <a:p>
            <a:pPr marL="12700" marR="5080">
              <a:lnSpc>
                <a:spcPct val="100000"/>
              </a:lnSpc>
              <a:spcBef>
                <a:spcPts val="100"/>
              </a:spcBef>
            </a:pPr>
            <a:r>
              <a:rPr dirty="0" sz="1000" spc="-10">
                <a:latin typeface="Calibri"/>
                <a:cs typeface="Calibri"/>
              </a:rPr>
              <a:t>notebook=https://colab.research.google.co m/github/sokrypton/ColabFold/blob/main/b eta/AlphaFold2_advanced_beta.ipynb sequence=MTESNEDLFGIASHFALEGAVTGIEP YGDGHINTTYLVTTDGPRYILQQMNTSIFPDTVN LMRNVELVTSTLKAQGKETLDIVPTTSGATWAEI DGGAWRVYKFIEHTVSYNLVPNPDVFREAGSAF GDFQNFLSEFDASQLTETIAHFHDTPHRFEDFKA ALAADKLGRAAACQPEIDFYLSHADQYAVVMD GLRDGSIPLRVTHNDTKLNNILMDATTGKARAII DLDTIMPGSMLFDFGDSIRFGASTALEDEKDLSK VHFSTELFRAYTEGFVGELRGSITAREAELLPFSG NLLTMECGMRFLADYLEGDIYFATKYPEHNLVRT RTQIKLVQEMEQKASETRAIVADIMEAAR</a:t>
            </a:r>
            <a:endParaRPr sz="1000">
              <a:latin typeface="Calibri"/>
              <a:cs typeface="Calibri"/>
            </a:endParaRPr>
          </a:p>
          <a:p>
            <a:pPr marL="12700" marR="1072515">
              <a:lnSpc>
                <a:spcPct val="100000"/>
              </a:lnSpc>
            </a:pPr>
            <a:r>
              <a:rPr dirty="0" sz="1000" spc="-10">
                <a:latin typeface="Calibri"/>
                <a:cs typeface="Calibri"/>
              </a:rPr>
              <a:t>msa_method=mmseqs2 homooligomer=1 pair_mode=unpaired cov=0</a:t>
            </a:r>
            <a:endParaRPr sz="1000">
              <a:latin typeface="Calibri"/>
              <a:cs typeface="Calibri"/>
            </a:endParaRPr>
          </a:p>
          <a:p>
            <a:pPr marL="12700" marR="1188720">
              <a:lnSpc>
                <a:spcPct val="100000"/>
              </a:lnSpc>
            </a:pPr>
            <a:r>
              <a:rPr dirty="0" sz="1000" spc="-10">
                <a:latin typeface="Calibri"/>
                <a:cs typeface="Calibri"/>
              </a:rPr>
              <a:t>qid=0 max_msa=512:1024 subsample_msa=True num_relax=0 use_turbo=True use_ptm=True rank_by=pLDDT num_models=5 </a:t>
            </a:r>
            <a:r>
              <a:rPr dirty="0" sz="1000" spc="-10">
                <a:solidFill>
                  <a:srgbClr val="C00000"/>
                </a:solidFill>
                <a:latin typeface="Calibri"/>
                <a:cs typeface="Calibri"/>
              </a:rPr>
              <a:t>num_samples=8 </a:t>
            </a:r>
            <a:r>
              <a:rPr dirty="0" sz="1000" spc="-10">
                <a:latin typeface="Calibri"/>
                <a:cs typeface="Calibri"/>
              </a:rPr>
              <a:t>num_ensemble=1 max_recycles=3 is_training=False use_templates=False</a:t>
            </a:r>
            <a:endParaRPr sz="1000">
              <a:latin typeface="Calibri"/>
              <a:cs typeface="Calibri"/>
            </a:endParaRPr>
          </a:p>
        </p:txBody>
      </p:sp>
      <p:sp>
        <p:nvSpPr>
          <p:cNvPr id="9" name="object 9" descr=""/>
          <p:cNvSpPr txBox="1"/>
          <p:nvPr/>
        </p:nvSpPr>
        <p:spPr>
          <a:xfrm>
            <a:off x="565757" y="1398523"/>
            <a:ext cx="2318385" cy="299720"/>
          </a:xfrm>
          <a:prstGeom prst="rect">
            <a:avLst/>
          </a:prstGeom>
        </p:spPr>
        <p:txBody>
          <a:bodyPr wrap="square" lIns="0" tIns="12700" rIns="0" bIns="0" rtlCol="0" vert="horz">
            <a:spAutoFit/>
          </a:bodyPr>
          <a:lstStyle/>
          <a:p>
            <a:pPr marL="12700">
              <a:lnSpc>
                <a:spcPct val="100000"/>
              </a:lnSpc>
              <a:spcBef>
                <a:spcPts val="100"/>
              </a:spcBef>
            </a:pPr>
            <a:r>
              <a:rPr dirty="0" sz="1800" spc="-20">
                <a:latin typeface="Calibri"/>
                <a:cs typeface="Calibri"/>
              </a:rPr>
              <a:t>ColabFold</a:t>
            </a:r>
            <a:r>
              <a:rPr dirty="0" sz="1800" spc="-10">
                <a:latin typeface="游ゴシック"/>
                <a:cs typeface="游ゴシック"/>
              </a:rPr>
              <a:t>を⽤いた⽅法</a:t>
            </a:r>
            <a:endParaRPr sz="1800">
              <a:latin typeface="游ゴシック"/>
              <a:cs typeface="游ゴシック"/>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7094855" cy="695960"/>
          </a:xfrm>
          <a:prstGeom prst="rect"/>
        </p:spPr>
        <p:txBody>
          <a:bodyPr wrap="square" lIns="0" tIns="12700" rIns="0" bIns="0" rtlCol="0" vert="horz">
            <a:spAutoFit/>
          </a:bodyPr>
          <a:lstStyle/>
          <a:p>
            <a:pPr marL="12700">
              <a:lnSpc>
                <a:spcPct val="100000"/>
              </a:lnSpc>
              <a:spcBef>
                <a:spcPts val="100"/>
              </a:spcBef>
            </a:pPr>
            <a:r>
              <a:rPr dirty="0" sz="4400" spc="-25">
                <a:latin typeface="Calibri Light"/>
                <a:cs typeface="Calibri Light"/>
              </a:rPr>
              <a:t>PDB</a:t>
            </a:r>
            <a:r>
              <a:rPr dirty="0" sz="4400" spc="-5"/>
              <a:t>への予測構造の掲載開始</a:t>
            </a:r>
            <a:endParaRPr sz="4400">
              <a:latin typeface="Calibri Light"/>
              <a:cs typeface="Calibri Light"/>
            </a:endParaRPr>
          </a:p>
        </p:txBody>
      </p:sp>
      <p:grpSp>
        <p:nvGrpSpPr>
          <p:cNvPr id="3" name="object 3" descr=""/>
          <p:cNvGrpSpPr/>
          <p:nvPr/>
        </p:nvGrpSpPr>
        <p:grpSpPr>
          <a:xfrm>
            <a:off x="261990" y="2492844"/>
            <a:ext cx="8736965" cy="4379595"/>
            <a:chOff x="261990" y="2492844"/>
            <a:chExt cx="8736965" cy="4379595"/>
          </a:xfrm>
        </p:grpSpPr>
        <p:pic>
          <p:nvPicPr>
            <p:cNvPr id="4" name="object 4" descr=""/>
            <p:cNvPicPr/>
            <p:nvPr/>
          </p:nvPicPr>
          <p:blipFill>
            <a:blip r:embed="rId2" cstate="print"/>
            <a:stretch>
              <a:fillRect/>
            </a:stretch>
          </p:blipFill>
          <p:spPr>
            <a:xfrm>
              <a:off x="261990" y="2492844"/>
              <a:ext cx="8620010" cy="2882899"/>
            </a:xfrm>
            <a:prstGeom prst="rect">
              <a:avLst/>
            </a:prstGeom>
          </p:spPr>
        </p:pic>
        <p:sp>
          <p:nvSpPr>
            <p:cNvPr id="5" name="object 5" descr=""/>
            <p:cNvSpPr/>
            <p:nvPr/>
          </p:nvSpPr>
          <p:spPr>
            <a:xfrm>
              <a:off x="7037793" y="2658021"/>
              <a:ext cx="1941830" cy="922655"/>
            </a:xfrm>
            <a:custGeom>
              <a:avLst/>
              <a:gdLst/>
              <a:ahLst/>
              <a:cxnLst/>
              <a:rect l="l" t="t" r="r" b="b"/>
              <a:pathLst>
                <a:path w="1941829" h="922654">
                  <a:moveTo>
                    <a:pt x="0" y="461053"/>
                  </a:moveTo>
                  <a:lnTo>
                    <a:pt x="8175" y="400947"/>
                  </a:lnTo>
                  <a:lnTo>
                    <a:pt x="32019" y="343180"/>
                  </a:lnTo>
                  <a:lnTo>
                    <a:pt x="70508" y="288235"/>
                  </a:lnTo>
                  <a:lnTo>
                    <a:pt x="122619" y="236600"/>
                  </a:lnTo>
                  <a:lnTo>
                    <a:pt x="153463" y="212176"/>
                  </a:lnTo>
                  <a:lnTo>
                    <a:pt x="187328" y="188760"/>
                  </a:lnTo>
                  <a:lnTo>
                    <a:pt x="224088" y="166416"/>
                  </a:lnTo>
                  <a:lnTo>
                    <a:pt x="263612" y="145202"/>
                  </a:lnTo>
                  <a:lnTo>
                    <a:pt x="305775" y="125181"/>
                  </a:lnTo>
                  <a:lnTo>
                    <a:pt x="350447" y="106412"/>
                  </a:lnTo>
                  <a:lnTo>
                    <a:pt x="397502" y="88956"/>
                  </a:lnTo>
                  <a:lnTo>
                    <a:pt x="446810" y="72874"/>
                  </a:lnTo>
                  <a:lnTo>
                    <a:pt x="498245" y="58228"/>
                  </a:lnTo>
                  <a:lnTo>
                    <a:pt x="551678" y="45077"/>
                  </a:lnTo>
                  <a:lnTo>
                    <a:pt x="606981" y="33482"/>
                  </a:lnTo>
                  <a:lnTo>
                    <a:pt x="664026" y="23504"/>
                  </a:lnTo>
                  <a:lnTo>
                    <a:pt x="722685" y="15205"/>
                  </a:lnTo>
                  <a:lnTo>
                    <a:pt x="782831" y="8643"/>
                  </a:lnTo>
                  <a:lnTo>
                    <a:pt x="844336" y="3882"/>
                  </a:lnTo>
                  <a:lnTo>
                    <a:pt x="907071" y="980"/>
                  </a:lnTo>
                  <a:lnTo>
                    <a:pt x="970908" y="0"/>
                  </a:lnTo>
                  <a:lnTo>
                    <a:pt x="1034746" y="980"/>
                  </a:lnTo>
                  <a:lnTo>
                    <a:pt x="1097481" y="3882"/>
                  </a:lnTo>
                  <a:lnTo>
                    <a:pt x="1158986" y="8643"/>
                  </a:lnTo>
                  <a:lnTo>
                    <a:pt x="1219132" y="15205"/>
                  </a:lnTo>
                  <a:lnTo>
                    <a:pt x="1277792" y="23504"/>
                  </a:lnTo>
                  <a:lnTo>
                    <a:pt x="1334838" y="33482"/>
                  </a:lnTo>
                  <a:lnTo>
                    <a:pt x="1390141" y="45077"/>
                  </a:lnTo>
                  <a:lnTo>
                    <a:pt x="1443574" y="58228"/>
                  </a:lnTo>
                  <a:lnTo>
                    <a:pt x="1495009" y="72874"/>
                  </a:lnTo>
                  <a:lnTo>
                    <a:pt x="1544317" y="88956"/>
                  </a:lnTo>
                  <a:lnTo>
                    <a:pt x="1591372" y="106412"/>
                  </a:lnTo>
                  <a:lnTo>
                    <a:pt x="1636045" y="125181"/>
                  </a:lnTo>
                  <a:lnTo>
                    <a:pt x="1678207" y="145202"/>
                  </a:lnTo>
                  <a:lnTo>
                    <a:pt x="1717732" y="166416"/>
                  </a:lnTo>
                  <a:lnTo>
                    <a:pt x="1754491" y="188760"/>
                  </a:lnTo>
                  <a:lnTo>
                    <a:pt x="1788357" y="212176"/>
                  </a:lnTo>
                  <a:lnTo>
                    <a:pt x="1819201" y="236600"/>
                  </a:lnTo>
                  <a:lnTo>
                    <a:pt x="1871312" y="288235"/>
                  </a:lnTo>
                  <a:lnTo>
                    <a:pt x="1909801" y="343180"/>
                  </a:lnTo>
                  <a:lnTo>
                    <a:pt x="1933645" y="400947"/>
                  </a:lnTo>
                  <a:lnTo>
                    <a:pt x="1941821" y="461053"/>
                  </a:lnTo>
                  <a:lnTo>
                    <a:pt x="1939755" y="491367"/>
                  </a:lnTo>
                  <a:lnTo>
                    <a:pt x="1923618" y="550364"/>
                  </a:lnTo>
                  <a:lnTo>
                    <a:pt x="1892323" y="606781"/>
                  </a:lnTo>
                  <a:lnTo>
                    <a:pt x="1846895" y="660132"/>
                  </a:lnTo>
                  <a:lnTo>
                    <a:pt x="1788357" y="709930"/>
                  </a:lnTo>
                  <a:lnTo>
                    <a:pt x="1754491" y="733345"/>
                  </a:lnTo>
                  <a:lnTo>
                    <a:pt x="1717732" y="755689"/>
                  </a:lnTo>
                  <a:lnTo>
                    <a:pt x="1678207" y="776903"/>
                  </a:lnTo>
                  <a:lnTo>
                    <a:pt x="1636045" y="796925"/>
                  </a:lnTo>
                  <a:lnTo>
                    <a:pt x="1591372" y="815694"/>
                  </a:lnTo>
                  <a:lnTo>
                    <a:pt x="1544317" y="833149"/>
                  </a:lnTo>
                  <a:lnTo>
                    <a:pt x="1495009" y="849231"/>
                  </a:lnTo>
                  <a:lnTo>
                    <a:pt x="1443574" y="863878"/>
                  </a:lnTo>
                  <a:lnTo>
                    <a:pt x="1390141" y="877029"/>
                  </a:lnTo>
                  <a:lnTo>
                    <a:pt x="1334838" y="888624"/>
                  </a:lnTo>
                  <a:lnTo>
                    <a:pt x="1277792" y="898601"/>
                  </a:lnTo>
                  <a:lnTo>
                    <a:pt x="1219132" y="906901"/>
                  </a:lnTo>
                  <a:lnTo>
                    <a:pt x="1158986" y="913462"/>
                  </a:lnTo>
                  <a:lnTo>
                    <a:pt x="1097481" y="918224"/>
                  </a:lnTo>
                  <a:lnTo>
                    <a:pt x="1034746" y="921125"/>
                  </a:lnTo>
                  <a:lnTo>
                    <a:pt x="970908" y="922106"/>
                  </a:lnTo>
                  <a:lnTo>
                    <a:pt x="907071" y="921125"/>
                  </a:lnTo>
                  <a:lnTo>
                    <a:pt x="844336" y="918224"/>
                  </a:lnTo>
                  <a:lnTo>
                    <a:pt x="782831" y="913462"/>
                  </a:lnTo>
                  <a:lnTo>
                    <a:pt x="722685" y="906901"/>
                  </a:lnTo>
                  <a:lnTo>
                    <a:pt x="664026" y="898601"/>
                  </a:lnTo>
                  <a:lnTo>
                    <a:pt x="606981" y="888624"/>
                  </a:lnTo>
                  <a:lnTo>
                    <a:pt x="551678" y="877029"/>
                  </a:lnTo>
                  <a:lnTo>
                    <a:pt x="498245" y="863878"/>
                  </a:lnTo>
                  <a:lnTo>
                    <a:pt x="446810" y="849231"/>
                  </a:lnTo>
                  <a:lnTo>
                    <a:pt x="397502" y="833149"/>
                  </a:lnTo>
                  <a:lnTo>
                    <a:pt x="350447" y="815694"/>
                  </a:lnTo>
                  <a:lnTo>
                    <a:pt x="305775" y="796925"/>
                  </a:lnTo>
                  <a:lnTo>
                    <a:pt x="263612" y="776903"/>
                  </a:lnTo>
                  <a:lnTo>
                    <a:pt x="224088" y="755689"/>
                  </a:lnTo>
                  <a:lnTo>
                    <a:pt x="187328" y="733345"/>
                  </a:lnTo>
                  <a:lnTo>
                    <a:pt x="153463" y="709930"/>
                  </a:lnTo>
                  <a:lnTo>
                    <a:pt x="122619" y="685505"/>
                  </a:lnTo>
                  <a:lnTo>
                    <a:pt x="70508" y="633870"/>
                  </a:lnTo>
                  <a:lnTo>
                    <a:pt x="32019" y="578926"/>
                  </a:lnTo>
                  <a:lnTo>
                    <a:pt x="8175" y="521158"/>
                  </a:lnTo>
                  <a:lnTo>
                    <a:pt x="0" y="461053"/>
                  </a:lnTo>
                  <a:close/>
                </a:path>
              </a:pathLst>
            </a:custGeom>
            <a:ln w="38100">
              <a:solidFill>
                <a:srgbClr val="FF0000"/>
              </a:solidFill>
            </a:ln>
          </p:spPr>
          <p:txBody>
            <a:bodyPr wrap="square" lIns="0" tIns="0" rIns="0" bIns="0" rtlCol="0"/>
            <a:lstStyle/>
            <a:p/>
          </p:txBody>
        </p:sp>
        <p:pic>
          <p:nvPicPr>
            <p:cNvPr id="6" name="object 6" descr=""/>
            <p:cNvPicPr/>
            <p:nvPr/>
          </p:nvPicPr>
          <p:blipFill>
            <a:blip r:embed="rId3" cstate="print"/>
            <a:stretch>
              <a:fillRect/>
            </a:stretch>
          </p:blipFill>
          <p:spPr>
            <a:xfrm>
              <a:off x="3625227" y="3530907"/>
              <a:ext cx="4023880" cy="3327092"/>
            </a:xfrm>
            <a:prstGeom prst="rect">
              <a:avLst/>
            </a:prstGeom>
          </p:spPr>
        </p:pic>
        <p:sp>
          <p:nvSpPr>
            <p:cNvPr id="7" name="object 7" descr=""/>
            <p:cNvSpPr/>
            <p:nvPr/>
          </p:nvSpPr>
          <p:spPr>
            <a:xfrm>
              <a:off x="3610940" y="3516617"/>
              <a:ext cx="4052570" cy="3342004"/>
            </a:xfrm>
            <a:custGeom>
              <a:avLst/>
              <a:gdLst/>
              <a:ahLst/>
              <a:cxnLst/>
              <a:rect l="l" t="t" r="r" b="b"/>
              <a:pathLst>
                <a:path w="4052570" h="3342004">
                  <a:moveTo>
                    <a:pt x="0" y="3341382"/>
                  </a:moveTo>
                  <a:lnTo>
                    <a:pt x="0" y="0"/>
                  </a:lnTo>
                  <a:lnTo>
                    <a:pt x="4052459" y="0"/>
                  </a:lnTo>
                  <a:lnTo>
                    <a:pt x="4052459" y="3341382"/>
                  </a:lnTo>
                </a:path>
              </a:pathLst>
            </a:custGeom>
            <a:ln w="28575">
              <a:solidFill>
                <a:srgbClr val="FF0000"/>
              </a:solidFill>
            </a:ln>
          </p:spPr>
          <p:txBody>
            <a:bodyPr wrap="square" lIns="0" tIns="0" rIns="0" bIns="0" rtlCol="0"/>
            <a:lstStyle/>
            <a:p/>
          </p:txBody>
        </p:sp>
      </p:grpSp>
      <p:sp>
        <p:nvSpPr>
          <p:cNvPr id="8" name="object 8" descr=""/>
          <p:cNvSpPr txBox="1"/>
          <p:nvPr/>
        </p:nvSpPr>
        <p:spPr>
          <a:xfrm>
            <a:off x="577034" y="1508252"/>
            <a:ext cx="6537959" cy="760095"/>
          </a:xfrm>
          <a:prstGeom prst="rect">
            <a:avLst/>
          </a:prstGeom>
        </p:spPr>
        <p:txBody>
          <a:bodyPr wrap="square" lIns="0" tIns="9525" rIns="0" bIns="0" rtlCol="0" vert="horz">
            <a:spAutoFit/>
          </a:bodyPr>
          <a:lstStyle/>
          <a:p>
            <a:pPr marL="12700" marR="5080">
              <a:lnSpc>
                <a:spcPct val="100800"/>
              </a:lnSpc>
              <a:spcBef>
                <a:spcPts val="75"/>
              </a:spcBef>
            </a:pPr>
            <a:r>
              <a:rPr dirty="0" sz="2400">
                <a:latin typeface="Calibri"/>
                <a:cs typeface="Calibri"/>
              </a:rPr>
              <a:t>Computed</a:t>
            </a:r>
            <a:r>
              <a:rPr dirty="0" sz="2400" spc="-80">
                <a:latin typeface="Calibri"/>
                <a:cs typeface="Calibri"/>
              </a:rPr>
              <a:t> </a:t>
            </a:r>
            <a:r>
              <a:rPr dirty="0" sz="2400">
                <a:latin typeface="Calibri"/>
                <a:cs typeface="Calibri"/>
              </a:rPr>
              <a:t>Structure</a:t>
            </a:r>
            <a:r>
              <a:rPr dirty="0" sz="2400" spc="-75">
                <a:latin typeface="Calibri"/>
                <a:cs typeface="Calibri"/>
              </a:rPr>
              <a:t> </a:t>
            </a:r>
            <a:r>
              <a:rPr dirty="0" sz="2400">
                <a:latin typeface="Calibri"/>
                <a:cs typeface="Calibri"/>
              </a:rPr>
              <a:t>Models</a:t>
            </a:r>
            <a:r>
              <a:rPr dirty="0" sz="2400" spc="-85">
                <a:latin typeface="Calibri"/>
                <a:cs typeface="Calibri"/>
              </a:rPr>
              <a:t> </a:t>
            </a:r>
            <a:r>
              <a:rPr dirty="0" sz="2400" spc="-10">
                <a:latin typeface="Calibri"/>
                <a:cs typeface="Calibri"/>
              </a:rPr>
              <a:t>(CSM)</a:t>
            </a:r>
            <a:r>
              <a:rPr dirty="0" sz="2400">
                <a:latin typeface="游ゴシック"/>
                <a:cs typeface="游ゴシック"/>
              </a:rPr>
              <a:t>が</a:t>
            </a:r>
            <a:r>
              <a:rPr dirty="0" u="sng" sz="2400" spc="-10">
                <a:uFill>
                  <a:solidFill>
                    <a:srgbClr val="000000"/>
                  </a:solidFill>
                </a:uFill>
                <a:latin typeface="游ゴシック"/>
                <a:cs typeface="游ゴシック"/>
              </a:rPr>
              <a:t>デフォルトで</a:t>
            </a:r>
            <a:r>
              <a:rPr dirty="0" u="none" sz="2400" spc="-10">
                <a:latin typeface="游ゴシック"/>
                <a:cs typeface="游ゴシック"/>
              </a:rPr>
              <a:t>検索結果に表⽰されるようになった </a:t>
            </a:r>
            <a:r>
              <a:rPr dirty="0" u="none" sz="2400" spc="-10">
                <a:latin typeface="Calibri"/>
                <a:cs typeface="Calibri"/>
              </a:rPr>
              <a:t>(~2022.8.31)</a:t>
            </a:r>
            <a:endParaRPr sz="2400">
              <a:latin typeface="Calibri"/>
              <a:cs typeface="Calibri"/>
            </a:endParaRPr>
          </a:p>
        </p:txBody>
      </p:sp>
      <p:sp>
        <p:nvSpPr>
          <p:cNvPr id="9" name="object 9" descr=""/>
          <p:cNvSpPr txBox="1"/>
          <p:nvPr/>
        </p:nvSpPr>
        <p:spPr>
          <a:xfrm>
            <a:off x="340729" y="5615940"/>
            <a:ext cx="2819400" cy="635000"/>
          </a:xfrm>
          <a:prstGeom prst="rect">
            <a:avLst/>
          </a:prstGeom>
        </p:spPr>
        <p:txBody>
          <a:bodyPr wrap="square" lIns="0" tIns="12700" rIns="0" bIns="0" rtlCol="0" vert="horz">
            <a:spAutoFit/>
          </a:bodyPr>
          <a:lstStyle/>
          <a:p>
            <a:pPr marL="12700" marR="5080">
              <a:lnSpc>
                <a:spcPct val="100000"/>
              </a:lnSpc>
              <a:spcBef>
                <a:spcPts val="100"/>
              </a:spcBef>
            </a:pPr>
            <a:r>
              <a:rPr dirty="0" sz="2000" spc="-5">
                <a:solidFill>
                  <a:srgbClr val="C00000"/>
                </a:solidFill>
                <a:latin typeface="游ゴシック"/>
                <a:cs typeface="游ゴシック"/>
              </a:rPr>
              <a:t>その後、わずか１週間で</a:t>
            </a:r>
            <a:r>
              <a:rPr dirty="0" sz="2000">
                <a:solidFill>
                  <a:srgbClr val="C00000"/>
                </a:solidFill>
                <a:latin typeface="游ゴシック"/>
                <a:cs typeface="游ゴシック"/>
              </a:rPr>
              <a:t>デフォルトが</a:t>
            </a:r>
            <a:r>
              <a:rPr dirty="0" sz="2000" spc="-10">
                <a:solidFill>
                  <a:srgbClr val="C00000"/>
                </a:solidFill>
                <a:latin typeface="Calibri"/>
                <a:cs typeface="Calibri"/>
              </a:rPr>
              <a:t>OFF</a:t>
            </a:r>
            <a:r>
              <a:rPr dirty="0" sz="2000" spc="-20">
                <a:solidFill>
                  <a:srgbClr val="C00000"/>
                </a:solidFill>
                <a:latin typeface="游ゴシック"/>
                <a:cs typeface="游ゴシック"/>
              </a:rPr>
              <a:t>になる</a:t>
            </a:r>
            <a:endParaRPr sz="2000">
              <a:latin typeface="游ゴシック"/>
              <a:cs typeface="游ゴシック"/>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559309"/>
            <a:ext cx="5613400" cy="695960"/>
          </a:xfrm>
          <a:prstGeom prst="rect"/>
        </p:spPr>
        <p:txBody>
          <a:bodyPr wrap="square" lIns="0" tIns="12700" rIns="0" bIns="0" rtlCol="0" vert="horz">
            <a:spAutoFit/>
          </a:bodyPr>
          <a:lstStyle/>
          <a:p>
            <a:pPr marL="12700">
              <a:lnSpc>
                <a:spcPct val="100000"/>
              </a:lnSpc>
              <a:spcBef>
                <a:spcPts val="100"/>
              </a:spcBef>
            </a:pPr>
            <a:r>
              <a:rPr dirty="0" sz="4400" spc="-5"/>
              <a:t>実験構造はどうなる？</a:t>
            </a:r>
            <a:endParaRPr sz="4400"/>
          </a:p>
        </p:txBody>
      </p:sp>
      <p:sp>
        <p:nvSpPr>
          <p:cNvPr id="3" name="object 3" descr=""/>
          <p:cNvSpPr txBox="1"/>
          <p:nvPr/>
        </p:nvSpPr>
        <p:spPr>
          <a:xfrm>
            <a:off x="5205641" y="6175755"/>
            <a:ext cx="3672204" cy="510540"/>
          </a:xfrm>
          <a:prstGeom prst="rect">
            <a:avLst/>
          </a:prstGeom>
        </p:spPr>
        <p:txBody>
          <a:bodyPr wrap="square" lIns="0" tIns="22860" rIns="0" bIns="0" rtlCol="0" vert="horz">
            <a:spAutoFit/>
          </a:bodyPr>
          <a:lstStyle/>
          <a:p>
            <a:pPr marL="12700" marR="5080" indent="1134110">
              <a:lnSpc>
                <a:spcPts val="1900"/>
              </a:lnSpc>
              <a:spcBef>
                <a:spcPts val="180"/>
              </a:spcBef>
            </a:pPr>
            <a:r>
              <a:rPr dirty="0" sz="1600">
                <a:latin typeface="Calibri"/>
                <a:cs typeface="Calibri"/>
              </a:rPr>
              <a:t>Shao</a:t>
            </a:r>
            <a:r>
              <a:rPr dirty="0" sz="1600" spc="-10">
                <a:latin typeface="Calibri"/>
                <a:cs typeface="Calibri"/>
              </a:rPr>
              <a:t> </a:t>
            </a:r>
            <a:r>
              <a:rPr dirty="0" sz="1600">
                <a:latin typeface="Calibri"/>
                <a:cs typeface="Calibri"/>
              </a:rPr>
              <a:t>et</a:t>
            </a:r>
            <a:r>
              <a:rPr dirty="0" sz="1600" spc="-10">
                <a:latin typeface="Calibri"/>
                <a:cs typeface="Calibri"/>
              </a:rPr>
              <a:t> </a:t>
            </a:r>
            <a:r>
              <a:rPr dirty="0" sz="1600">
                <a:latin typeface="Calibri"/>
                <a:cs typeface="Calibri"/>
              </a:rPr>
              <a:t>al.</a:t>
            </a:r>
            <a:r>
              <a:rPr dirty="0" sz="1600" spc="-20">
                <a:latin typeface="Calibri"/>
                <a:cs typeface="Calibri"/>
              </a:rPr>
              <a:t> bioRxiv,</a:t>
            </a:r>
            <a:r>
              <a:rPr dirty="0" sz="1600" spc="-10">
                <a:latin typeface="Calibri"/>
                <a:cs typeface="Calibri"/>
              </a:rPr>
              <a:t> 2022.05.17 https://doi.org/10.1101/2022.05.17.492280</a:t>
            </a:r>
            <a:endParaRPr sz="1600">
              <a:latin typeface="Calibri"/>
              <a:cs typeface="Calibri"/>
            </a:endParaRPr>
          </a:p>
        </p:txBody>
      </p:sp>
      <p:sp>
        <p:nvSpPr>
          <p:cNvPr id="4" name="object 4" descr=""/>
          <p:cNvSpPr txBox="1"/>
          <p:nvPr/>
        </p:nvSpPr>
        <p:spPr>
          <a:xfrm>
            <a:off x="707388" y="1579370"/>
            <a:ext cx="7849234" cy="3211830"/>
          </a:xfrm>
          <a:prstGeom prst="rect">
            <a:avLst/>
          </a:prstGeom>
        </p:spPr>
        <p:txBody>
          <a:bodyPr wrap="square" lIns="0" tIns="11430" rIns="0" bIns="0" rtlCol="0" vert="horz">
            <a:spAutoFit/>
          </a:bodyPr>
          <a:lstStyle/>
          <a:p>
            <a:pPr marL="12700" marR="5080">
              <a:lnSpc>
                <a:spcPct val="100200"/>
              </a:lnSpc>
              <a:spcBef>
                <a:spcPts val="90"/>
              </a:spcBef>
            </a:pPr>
            <a:r>
              <a:rPr dirty="0" sz="2800" spc="-20">
                <a:latin typeface="Calibri"/>
                <a:cs typeface="Calibri"/>
              </a:rPr>
              <a:t>“</a:t>
            </a:r>
            <a:r>
              <a:rPr dirty="0" sz="2800" spc="-5">
                <a:latin typeface="游ゴシック"/>
                <a:cs typeface="游ゴシック"/>
              </a:rPr>
              <a:t>実験的に決定された⽣体⾼分⼦の⽴体構造は、</a:t>
            </a:r>
            <a:r>
              <a:rPr dirty="0" u="sng" sz="2800">
                <a:uFill>
                  <a:solidFill>
                    <a:srgbClr val="000000"/>
                  </a:solidFill>
                </a:uFill>
                <a:latin typeface="游ゴシック"/>
                <a:cs typeface="游ゴシック"/>
              </a:rPr>
              <a:t>分解能が</a:t>
            </a:r>
            <a:r>
              <a:rPr dirty="0" u="sng" sz="2800">
                <a:uFill>
                  <a:solidFill>
                    <a:srgbClr val="000000"/>
                  </a:solidFill>
                </a:uFill>
                <a:latin typeface="Calibri"/>
                <a:cs typeface="Calibri"/>
              </a:rPr>
              <a:t>3.5</a:t>
            </a:r>
            <a:r>
              <a:rPr dirty="0" u="sng" sz="2800" spc="45">
                <a:uFill>
                  <a:solidFill>
                    <a:srgbClr val="000000"/>
                  </a:solidFill>
                </a:uFill>
                <a:latin typeface="Calibri"/>
                <a:cs typeface="Calibri"/>
              </a:rPr>
              <a:t> </a:t>
            </a:r>
            <a:r>
              <a:rPr dirty="0" u="sng" sz="2800" spc="-25">
                <a:uFill>
                  <a:solidFill>
                    <a:srgbClr val="000000"/>
                  </a:solidFill>
                </a:uFill>
                <a:latin typeface="Calibri"/>
                <a:cs typeface="Calibri"/>
              </a:rPr>
              <a:t>Å</a:t>
            </a:r>
            <a:r>
              <a:rPr dirty="0" u="sng" sz="2800" spc="-5">
                <a:uFill>
                  <a:solidFill>
                    <a:srgbClr val="000000"/>
                  </a:solidFill>
                </a:uFill>
                <a:latin typeface="游ゴシック"/>
                <a:cs typeface="游ゴシック"/>
              </a:rPr>
              <a:t>以上であれば、</a:t>
            </a:r>
            <a:r>
              <a:rPr dirty="0" u="sng" sz="2800" spc="-20">
                <a:uFill>
                  <a:solidFill>
                    <a:srgbClr val="000000"/>
                  </a:solidFill>
                </a:uFill>
                <a:latin typeface="Calibri"/>
                <a:cs typeface="Calibri"/>
              </a:rPr>
              <a:t>AlphaFold2</a:t>
            </a:r>
            <a:r>
              <a:rPr dirty="0" u="sng" sz="2800" spc="-15">
                <a:uFill>
                  <a:solidFill>
                    <a:srgbClr val="000000"/>
                  </a:solidFill>
                </a:uFill>
                <a:latin typeface="游ゴシック"/>
                <a:cs typeface="游ゴシック"/>
              </a:rPr>
              <a:t>の予測構</a:t>
            </a:r>
            <a:r>
              <a:rPr dirty="0" u="sng" sz="2800" spc="700">
                <a:uFill>
                  <a:solidFill>
                    <a:srgbClr val="000000"/>
                  </a:solidFill>
                </a:uFill>
                <a:latin typeface="游ゴシック"/>
                <a:cs typeface="游ゴシック"/>
              </a:rPr>
              <a:t>                           </a:t>
            </a:r>
            <a:r>
              <a:rPr dirty="0" u="sng" sz="2800" spc="-5">
                <a:uFill>
                  <a:solidFill>
                    <a:srgbClr val="000000"/>
                  </a:solidFill>
                </a:uFill>
                <a:latin typeface="游ゴシック"/>
                <a:cs typeface="游ゴシック"/>
              </a:rPr>
              <a:t>造よりも信頼できる</a:t>
            </a:r>
            <a:r>
              <a:rPr dirty="0" u="none" sz="2800" spc="-5">
                <a:latin typeface="游ゴシック"/>
                <a:cs typeface="游ゴシック"/>
              </a:rPr>
              <a:t>ため、可能であれば実験構造を参照すべきである</a:t>
            </a:r>
            <a:r>
              <a:rPr dirty="0" u="none" sz="2800" spc="-50">
                <a:latin typeface="Calibri"/>
                <a:cs typeface="Calibri"/>
              </a:rPr>
              <a:t>”</a:t>
            </a:r>
            <a:endParaRPr sz="2800">
              <a:latin typeface="Calibri"/>
              <a:cs typeface="Calibri"/>
            </a:endParaRPr>
          </a:p>
          <a:p>
            <a:pPr>
              <a:lnSpc>
                <a:spcPct val="100000"/>
              </a:lnSpc>
              <a:spcBef>
                <a:spcPts val="1005"/>
              </a:spcBef>
            </a:pPr>
            <a:endParaRPr sz="2800">
              <a:latin typeface="Calibri"/>
              <a:cs typeface="Calibri"/>
            </a:endParaRPr>
          </a:p>
          <a:p>
            <a:pPr marL="12700" marR="325120">
              <a:lnSpc>
                <a:spcPct val="100000"/>
              </a:lnSpc>
              <a:spcBef>
                <a:spcPts val="5"/>
              </a:spcBef>
            </a:pPr>
            <a:r>
              <a:rPr dirty="0" sz="2000">
                <a:latin typeface="Calibri"/>
                <a:cs typeface="Calibri"/>
              </a:rPr>
              <a:t>"...</a:t>
            </a:r>
            <a:r>
              <a:rPr dirty="0" sz="2000" spc="-15">
                <a:latin typeface="Calibri"/>
                <a:cs typeface="Calibri"/>
              </a:rPr>
              <a:t> </a:t>
            </a:r>
            <a:r>
              <a:rPr dirty="0" sz="2000" spc="-25">
                <a:latin typeface="Calibri"/>
                <a:cs typeface="Calibri"/>
              </a:rPr>
              <a:t>experimentally-</a:t>
            </a:r>
            <a:r>
              <a:rPr dirty="0" sz="2000" spc="-10">
                <a:latin typeface="Calibri"/>
                <a:cs typeface="Calibri"/>
              </a:rPr>
              <a:t>determined </a:t>
            </a:r>
            <a:r>
              <a:rPr dirty="0" sz="2000">
                <a:latin typeface="Calibri"/>
                <a:cs typeface="Calibri"/>
              </a:rPr>
              <a:t>MX</a:t>
            </a:r>
            <a:r>
              <a:rPr dirty="0" sz="2000" spc="-10">
                <a:latin typeface="Calibri"/>
                <a:cs typeface="Calibri"/>
              </a:rPr>
              <a:t> structures</a:t>
            </a:r>
            <a:r>
              <a:rPr dirty="0" sz="2000" spc="-5">
                <a:latin typeface="Calibri"/>
                <a:cs typeface="Calibri"/>
              </a:rPr>
              <a:t> </a:t>
            </a:r>
            <a:r>
              <a:rPr dirty="0" sz="2000">
                <a:latin typeface="Calibri"/>
                <a:cs typeface="Calibri"/>
              </a:rPr>
              <a:t>(3.5</a:t>
            </a:r>
            <a:r>
              <a:rPr dirty="0" sz="2000" spc="-5">
                <a:latin typeface="Calibri"/>
                <a:cs typeface="Calibri"/>
              </a:rPr>
              <a:t> </a:t>
            </a:r>
            <a:r>
              <a:rPr dirty="0" sz="2000">
                <a:latin typeface="Calibri"/>
                <a:cs typeface="Calibri"/>
              </a:rPr>
              <a:t>Å</a:t>
            </a:r>
            <a:r>
              <a:rPr dirty="0" sz="2000" spc="-5">
                <a:latin typeface="Calibri"/>
                <a:cs typeface="Calibri"/>
              </a:rPr>
              <a:t> </a:t>
            </a:r>
            <a:r>
              <a:rPr dirty="0" sz="2000">
                <a:latin typeface="Calibri"/>
                <a:cs typeface="Calibri"/>
              </a:rPr>
              <a:t>resolution</a:t>
            </a:r>
            <a:r>
              <a:rPr dirty="0" sz="2000" spc="-10">
                <a:latin typeface="Calibri"/>
                <a:cs typeface="Calibri"/>
              </a:rPr>
              <a:t> </a:t>
            </a:r>
            <a:r>
              <a:rPr dirty="0" sz="2000">
                <a:latin typeface="Calibri"/>
                <a:cs typeface="Calibri"/>
              </a:rPr>
              <a:t>or</a:t>
            </a:r>
            <a:r>
              <a:rPr dirty="0" sz="2000" spc="-5">
                <a:latin typeface="Calibri"/>
                <a:cs typeface="Calibri"/>
              </a:rPr>
              <a:t> </a:t>
            </a:r>
            <a:r>
              <a:rPr dirty="0" sz="2000" spc="-10">
                <a:latin typeface="Calibri"/>
                <a:cs typeface="Calibri"/>
              </a:rPr>
              <a:t>better) </a:t>
            </a:r>
            <a:r>
              <a:rPr dirty="0" sz="2000">
                <a:latin typeface="Calibri"/>
                <a:cs typeface="Calibri"/>
              </a:rPr>
              <a:t>are</a:t>
            </a:r>
            <a:r>
              <a:rPr dirty="0" sz="2000" spc="-75">
                <a:latin typeface="Calibri"/>
                <a:cs typeface="Calibri"/>
              </a:rPr>
              <a:t> </a:t>
            </a:r>
            <a:r>
              <a:rPr dirty="0" sz="2000">
                <a:latin typeface="Calibri"/>
                <a:cs typeface="Calibri"/>
              </a:rPr>
              <a:t>more</a:t>
            </a:r>
            <a:r>
              <a:rPr dirty="0" sz="2000" spc="-75">
                <a:latin typeface="Calibri"/>
                <a:cs typeface="Calibri"/>
              </a:rPr>
              <a:t> </a:t>
            </a:r>
            <a:r>
              <a:rPr dirty="0" sz="2000">
                <a:latin typeface="Calibri"/>
                <a:cs typeface="Calibri"/>
              </a:rPr>
              <a:t>reliable</a:t>
            </a:r>
            <a:r>
              <a:rPr dirty="0" sz="2000" spc="-70">
                <a:latin typeface="Calibri"/>
                <a:cs typeface="Calibri"/>
              </a:rPr>
              <a:t> </a:t>
            </a:r>
            <a:r>
              <a:rPr dirty="0" sz="2000">
                <a:latin typeface="Calibri"/>
                <a:cs typeface="Calibri"/>
              </a:rPr>
              <a:t>than</a:t>
            </a:r>
            <a:r>
              <a:rPr dirty="0" sz="2000" spc="-80">
                <a:latin typeface="Calibri"/>
                <a:cs typeface="Calibri"/>
              </a:rPr>
              <a:t> </a:t>
            </a:r>
            <a:r>
              <a:rPr dirty="0" sz="2000">
                <a:latin typeface="Calibri"/>
                <a:cs typeface="Calibri"/>
              </a:rPr>
              <a:t>AlphaFold2</a:t>
            </a:r>
            <a:r>
              <a:rPr dirty="0" sz="2000" spc="-75">
                <a:latin typeface="Calibri"/>
                <a:cs typeface="Calibri"/>
              </a:rPr>
              <a:t> </a:t>
            </a:r>
            <a:r>
              <a:rPr dirty="0" sz="2000">
                <a:latin typeface="Calibri"/>
                <a:cs typeface="Calibri"/>
              </a:rPr>
              <a:t>computed</a:t>
            </a:r>
            <a:r>
              <a:rPr dirty="0" sz="2000" spc="-75">
                <a:latin typeface="Calibri"/>
                <a:cs typeface="Calibri"/>
              </a:rPr>
              <a:t> </a:t>
            </a:r>
            <a:r>
              <a:rPr dirty="0" sz="2000">
                <a:latin typeface="Calibri"/>
                <a:cs typeface="Calibri"/>
              </a:rPr>
              <a:t>structure</a:t>
            </a:r>
            <a:r>
              <a:rPr dirty="0" sz="2000" spc="-75">
                <a:latin typeface="Calibri"/>
                <a:cs typeface="Calibri"/>
              </a:rPr>
              <a:t> </a:t>
            </a:r>
            <a:r>
              <a:rPr dirty="0" sz="2000">
                <a:latin typeface="Calibri"/>
                <a:cs typeface="Calibri"/>
              </a:rPr>
              <a:t>models</a:t>
            </a:r>
            <a:r>
              <a:rPr dirty="0" sz="2000" spc="-70">
                <a:latin typeface="Calibri"/>
                <a:cs typeface="Calibri"/>
              </a:rPr>
              <a:t> </a:t>
            </a:r>
            <a:r>
              <a:rPr dirty="0" sz="2000" spc="-25">
                <a:latin typeface="Calibri"/>
                <a:cs typeface="Calibri"/>
              </a:rPr>
              <a:t>and </a:t>
            </a:r>
            <a:r>
              <a:rPr dirty="0" sz="2000">
                <a:latin typeface="Calibri"/>
                <a:cs typeface="Calibri"/>
              </a:rPr>
              <a:t>should</a:t>
            </a:r>
            <a:r>
              <a:rPr dirty="0" sz="2000" spc="-60">
                <a:latin typeface="Calibri"/>
                <a:cs typeface="Calibri"/>
              </a:rPr>
              <a:t> </a:t>
            </a:r>
            <a:r>
              <a:rPr dirty="0" sz="2000">
                <a:latin typeface="Calibri"/>
                <a:cs typeface="Calibri"/>
              </a:rPr>
              <a:t>be</a:t>
            </a:r>
            <a:r>
              <a:rPr dirty="0" sz="2000" spc="-50">
                <a:latin typeface="Calibri"/>
                <a:cs typeface="Calibri"/>
              </a:rPr>
              <a:t> </a:t>
            </a:r>
            <a:r>
              <a:rPr dirty="0" sz="2000">
                <a:latin typeface="Calibri"/>
                <a:cs typeface="Calibri"/>
              </a:rPr>
              <a:t>used</a:t>
            </a:r>
            <a:r>
              <a:rPr dirty="0" sz="2000" spc="-60">
                <a:latin typeface="Calibri"/>
                <a:cs typeface="Calibri"/>
              </a:rPr>
              <a:t> </a:t>
            </a:r>
            <a:r>
              <a:rPr dirty="0" sz="2000" spc="-10">
                <a:latin typeface="Calibri"/>
                <a:cs typeface="Calibri"/>
              </a:rPr>
              <a:t>preferentially</a:t>
            </a:r>
            <a:r>
              <a:rPr dirty="0" sz="2000" spc="-60">
                <a:latin typeface="Calibri"/>
                <a:cs typeface="Calibri"/>
              </a:rPr>
              <a:t> </a:t>
            </a:r>
            <a:r>
              <a:rPr dirty="0" sz="2000">
                <a:latin typeface="Calibri"/>
                <a:cs typeface="Calibri"/>
              </a:rPr>
              <a:t>whenever</a:t>
            </a:r>
            <a:r>
              <a:rPr dirty="0" sz="2000" spc="-55">
                <a:latin typeface="Calibri"/>
                <a:cs typeface="Calibri"/>
              </a:rPr>
              <a:t> </a:t>
            </a:r>
            <a:r>
              <a:rPr dirty="0" sz="2000" spc="-10">
                <a:latin typeface="Calibri"/>
                <a:cs typeface="Calibri"/>
              </a:rPr>
              <a:t>possible."</a:t>
            </a:r>
            <a:endParaRPr sz="20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300" y="57289"/>
            <a:ext cx="7138034" cy="1220470"/>
          </a:xfrm>
          <a:prstGeom prst="rect"/>
        </p:spPr>
        <p:txBody>
          <a:bodyPr wrap="square" lIns="0" tIns="226695" rIns="0" bIns="0" rtlCol="0" vert="horz">
            <a:spAutoFit/>
          </a:bodyPr>
          <a:lstStyle/>
          <a:p>
            <a:pPr marL="12700">
              <a:lnSpc>
                <a:spcPct val="100000"/>
              </a:lnSpc>
              <a:spcBef>
                <a:spcPts val="1785"/>
              </a:spcBef>
            </a:pPr>
            <a:r>
              <a:rPr dirty="0" sz="4000" spc="-5"/>
              <a:t>クライオ電顕構造解析への応⽤</a:t>
            </a:r>
            <a:endParaRPr sz="4000"/>
          </a:p>
          <a:p>
            <a:pPr marL="4361815">
              <a:lnSpc>
                <a:spcPct val="100000"/>
              </a:lnSpc>
              <a:spcBef>
                <a:spcPts val="760"/>
              </a:spcBef>
            </a:pPr>
            <a:r>
              <a:rPr dirty="0" sz="1800" b="0">
                <a:solidFill>
                  <a:srgbClr val="000000"/>
                </a:solidFill>
                <a:latin typeface="Calibri"/>
                <a:cs typeface="Calibri"/>
              </a:rPr>
              <a:t>AR9</a:t>
            </a:r>
            <a:r>
              <a:rPr dirty="0" sz="1800" spc="-45" b="0">
                <a:solidFill>
                  <a:srgbClr val="000000"/>
                </a:solidFill>
                <a:latin typeface="Calibri"/>
                <a:cs typeface="Calibri"/>
              </a:rPr>
              <a:t> </a:t>
            </a:r>
            <a:r>
              <a:rPr dirty="0" sz="1800" b="0">
                <a:solidFill>
                  <a:srgbClr val="000000"/>
                </a:solidFill>
                <a:latin typeface="Calibri"/>
                <a:cs typeface="Calibri"/>
              </a:rPr>
              <a:t>nvRNAP</a:t>
            </a:r>
            <a:r>
              <a:rPr dirty="0" sz="1800" spc="-45" b="0">
                <a:solidFill>
                  <a:srgbClr val="000000"/>
                </a:solidFill>
                <a:latin typeface="Calibri"/>
                <a:cs typeface="Calibri"/>
              </a:rPr>
              <a:t> </a:t>
            </a:r>
            <a:r>
              <a:rPr dirty="0" sz="1800" spc="-10" b="0">
                <a:solidFill>
                  <a:srgbClr val="000000"/>
                </a:solidFill>
                <a:latin typeface="Calibri"/>
                <a:cs typeface="Calibri"/>
              </a:rPr>
              <a:t>proteins</a:t>
            </a:r>
            <a:endParaRPr sz="1800">
              <a:latin typeface="Calibri"/>
              <a:cs typeface="Calibri"/>
            </a:endParaRPr>
          </a:p>
        </p:txBody>
      </p:sp>
      <p:pic>
        <p:nvPicPr>
          <p:cNvPr id="3" name="object 3" descr=""/>
          <p:cNvPicPr/>
          <p:nvPr/>
        </p:nvPicPr>
        <p:blipFill>
          <a:blip r:embed="rId2" cstate="print"/>
          <a:stretch>
            <a:fillRect/>
          </a:stretch>
        </p:blipFill>
        <p:spPr>
          <a:xfrm>
            <a:off x="771014" y="1988286"/>
            <a:ext cx="2928581" cy="2881426"/>
          </a:xfrm>
          <a:prstGeom prst="rect">
            <a:avLst/>
          </a:prstGeom>
        </p:spPr>
      </p:pic>
      <p:sp>
        <p:nvSpPr>
          <p:cNvPr id="4" name="object 4" descr=""/>
          <p:cNvSpPr txBox="1"/>
          <p:nvPr/>
        </p:nvSpPr>
        <p:spPr>
          <a:xfrm>
            <a:off x="1571078" y="6329172"/>
            <a:ext cx="1682750" cy="238760"/>
          </a:xfrm>
          <a:prstGeom prst="rect">
            <a:avLst/>
          </a:prstGeom>
        </p:spPr>
        <p:txBody>
          <a:bodyPr wrap="square" lIns="0" tIns="12700" rIns="0" bIns="0" rtlCol="0" vert="horz">
            <a:spAutoFit/>
          </a:bodyPr>
          <a:lstStyle/>
          <a:p>
            <a:pPr marL="12700">
              <a:lnSpc>
                <a:spcPct val="100000"/>
              </a:lnSpc>
              <a:spcBef>
                <a:spcPts val="100"/>
              </a:spcBef>
            </a:pPr>
            <a:r>
              <a:rPr dirty="0" sz="1400" spc="-20">
                <a:latin typeface="Calibri"/>
                <a:cs typeface="Calibri"/>
              </a:rPr>
              <a:t>Callaway,</a:t>
            </a:r>
            <a:r>
              <a:rPr dirty="0" sz="1400" spc="-35">
                <a:latin typeface="Calibri"/>
                <a:cs typeface="Calibri"/>
              </a:rPr>
              <a:t> </a:t>
            </a:r>
            <a:r>
              <a:rPr dirty="0" sz="1400" i="1">
                <a:latin typeface="Calibri"/>
                <a:cs typeface="Calibri"/>
              </a:rPr>
              <a:t>Nature</a:t>
            </a:r>
            <a:r>
              <a:rPr dirty="0" sz="1400">
                <a:latin typeface="Calibri"/>
                <a:cs typeface="Calibri"/>
              </a:rPr>
              <a:t>,</a:t>
            </a:r>
            <a:r>
              <a:rPr dirty="0" sz="1400" spc="-35">
                <a:latin typeface="Calibri"/>
                <a:cs typeface="Calibri"/>
              </a:rPr>
              <a:t> </a:t>
            </a:r>
            <a:r>
              <a:rPr dirty="0" sz="1400" spc="-20">
                <a:latin typeface="Calibri"/>
                <a:cs typeface="Calibri"/>
              </a:rPr>
              <a:t>2022</a:t>
            </a:r>
            <a:endParaRPr sz="1400">
              <a:latin typeface="Calibri"/>
              <a:cs typeface="Calibri"/>
            </a:endParaRPr>
          </a:p>
        </p:txBody>
      </p:sp>
      <p:sp>
        <p:nvSpPr>
          <p:cNvPr id="5" name="object 5" descr=""/>
          <p:cNvSpPr txBox="1"/>
          <p:nvPr/>
        </p:nvSpPr>
        <p:spPr>
          <a:xfrm>
            <a:off x="1209094" y="1599691"/>
            <a:ext cx="2083435"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Calibri"/>
                <a:cs typeface="Calibri"/>
              </a:rPr>
              <a:t>Nuclear</a:t>
            </a:r>
            <a:r>
              <a:rPr dirty="0" sz="1800" spc="-70">
                <a:latin typeface="Calibri"/>
                <a:cs typeface="Calibri"/>
              </a:rPr>
              <a:t> </a:t>
            </a:r>
            <a:r>
              <a:rPr dirty="0" sz="1800">
                <a:latin typeface="Calibri"/>
                <a:cs typeface="Calibri"/>
              </a:rPr>
              <a:t>Pore</a:t>
            </a:r>
            <a:r>
              <a:rPr dirty="0" sz="1800" spc="-70">
                <a:latin typeface="Calibri"/>
                <a:cs typeface="Calibri"/>
              </a:rPr>
              <a:t> </a:t>
            </a:r>
            <a:r>
              <a:rPr dirty="0" sz="1800" spc="-10">
                <a:latin typeface="Calibri"/>
                <a:cs typeface="Calibri"/>
              </a:rPr>
              <a:t>Complex</a:t>
            </a:r>
            <a:endParaRPr sz="1800">
              <a:latin typeface="Calibri"/>
              <a:cs typeface="Calibri"/>
            </a:endParaRPr>
          </a:p>
        </p:txBody>
      </p:sp>
      <p:sp>
        <p:nvSpPr>
          <p:cNvPr id="6" name="object 6" descr=""/>
          <p:cNvSpPr txBox="1"/>
          <p:nvPr/>
        </p:nvSpPr>
        <p:spPr>
          <a:xfrm>
            <a:off x="984981" y="5025644"/>
            <a:ext cx="2778125" cy="565150"/>
          </a:xfrm>
          <a:prstGeom prst="rect">
            <a:avLst/>
          </a:prstGeom>
        </p:spPr>
        <p:txBody>
          <a:bodyPr wrap="square" lIns="0" tIns="28575" rIns="0" bIns="0" rtlCol="0" vert="horz">
            <a:spAutoFit/>
          </a:bodyPr>
          <a:lstStyle/>
          <a:p>
            <a:pPr marL="12700" marR="5080">
              <a:lnSpc>
                <a:spcPts val="2090"/>
              </a:lnSpc>
              <a:spcBef>
                <a:spcPts val="225"/>
              </a:spcBef>
            </a:pPr>
            <a:r>
              <a:rPr dirty="0" sz="1800" spc="-10">
                <a:latin typeface="Calibri"/>
                <a:cs typeface="Calibri"/>
              </a:rPr>
              <a:t>30</a:t>
            </a:r>
            <a:r>
              <a:rPr dirty="0" sz="1800">
                <a:latin typeface="游ゴシック"/>
                <a:cs typeface="游ゴシック"/>
              </a:rPr>
              <a:t>種類、</a:t>
            </a:r>
            <a:r>
              <a:rPr dirty="0" sz="1800" spc="-10">
                <a:latin typeface="Calibri"/>
                <a:cs typeface="Calibri"/>
              </a:rPr>
              <a:t>1000</a:t>
            </a:r>
            <a:r>
              <a:rPr dirty="0" sz="1800" spc="-10">
                <a:latin typeface="游ゴシック"/>
                <a:cs typeface="游ゴシック"/>
              </a:rPr>
              <a:t>以上のタンパ</a:t>
            </a:r>
            <a:r>
              <a:rPr dirty="0" sz="1800" spc="-5">
                <a:latin typeface="游ゴシック"/>
                <a:cs typeface="游ゴシック"/>
              </a:rPr>
              <a:t>ク質からなる巨⼤複合体</a:t>
            </a:r>
            <a:endParaRPr sz="1800">
              <a:latin typeface="游ゴシック"/>
              <a:cs typeface="游ゴシック"/>
            </a:endParaRPr>
          </a:p>
        </p:txBody>
      </p:sp>
      <p:pic>
        <p:nvPicPr>
          <p:cNvPr id="7" name="object 7" descr=""/>
          <p:cNvPicPr/>
          <p:nvPr/>
        </p:nvPicPr>
        <p:blipFill>
          <a:blip r:embed="rId3" cstate="print"/>
          <a:stretch>
            <a:fillRect/>
          </a:stretch>
        </p:blipFill>
        <p:spPr>
          <a:xfrm>
            <a:off x="4310964" y="1325562"/>
            <a:ext cx="4245134" cy="4144282"/>
          </a:xfrm>
          <a:prstGeom prst="rect">
            <a:avLst/>
          </a:prstGeom>
        </p:spPr>
      </p:pic>
      <p:sp>
        <p:nvSpPr>
          <p:cNvPr id="8" name="object 8" descr=""/>
          <p:cNvSpPr txBox="1"/>
          <p:nvPr/>
        </p:nvSpPr>
        <p:spPr>
          <a:xfrm>
            <a:off x="4831499" y="5672835"/>
            <a:ext cx="3844925" cy="895350"/>
          </a:xfrm>
          <a:prstGeom prst="rect">
            <a:avLst/>
          </a:prstGeom>
        </p:spPr>
        <p:txBody>
          <a:bodyPr wrap="square" lIns="0" tIns="22860" rIns="0" bIns="0" rtlCol="0" vert="horz">
            <a:spAutoFit/>
          </a:bodyPr>
          <a:lstStyle/>
          <a:p>
            <a:pPr marL="12700" marR="369570">
              <a:lnSpc>
                <a:spcPts val="1900"/>
              </a:lnSpc>
              <a:spcBef>
                <a:spcPts val="180"/>
              </a:spcBef>
            </a:pPr>
            <a:r>
              <a:rPr dirty="0" sz="1600" spc="-5">
                <a:latin typeface="游ゴシック"/>
                <a:cs typeface="游ゴシック"/>
              </a:rPr>
              <a:t>点線部分は予測構造のおかげでモデリ</a:t>
            </a:r>
            <a:r>
              <a:rPr dirty="0" sz="1600" spc="-10">
                <a:latin typeface="游ゴシック"/>
                <a:cs typeface="游ゴシック"/>
              </a:rPr>
              <a:t>ング可能になった</a:t>
            </a:r>
            <a:endParaRPr sz="1600">
              <a:latin typeface="游ゴシック"/>
              <a:cs typeface="游ゴシック"/>
            </a:endParaRPr>
          </a:p>
          <a:p>
            <a:pPr marL="1240155">
              <a:lnSpc>
                <a:spcPct val="100000"/>
              </a:lnSpc>
              <a:spcBef>
                <a:spcPts val="1285"/>
              </a:spcBef>
            </a:pPr>
            <a:r>
              <a:rPr dirty="0" sz="1400" spc="-10">
                <a:latin typeface="Calibri"/>
                <a:cs typeface="Calibri"/>
              </a:rPr>
              <a:t>Krysthatofvych</a:t>
            </a:r>
            <a:r>
              <a:rPr dirty="0" sz="1400" spc="-35">
                <a:latin typeface="Calibri"/>
                <a:cs typeface="Calibri"/>
              </a:rPr>
              <a:t> </a:t>
            </a:r>
            <a:r>
              <a:rPr dirty="0" sz="1400">
                <a:latin typeface="Calibri"/>
                <a:cs typeface="Calibri"/>
              </a:rPr>
              <a:t>et</a:t>
            </a:r>
            <a:r>
              <a:rPr dirty="0" sz="1400" spc="-25">
                <a:latin typeface="Calibri"/>
                <a:cs typeface="Calibri"/>
              </a:rPr>
              <a:t> </a:t>
            </a:r>
            <a:r>
              <a:rPr dirty="0" sz="1400">
                <a:latin typeface="Calibri"/>
                <a:cs typeface="Calibri"/>
              </a:rPr>
              <a:t>al.,</a:t>
            </a:r>
            <a:r>
              <a:rPr dirty="0" sz="1400" spc="-30">
                <a:latin typeface="Calibri"/>
                <a:cs typeface="Calibri"/>
              </a:rPr>
              <a:t> </a:t>
            </a:r>
            <a:r>
              <a:rPr dirty="0" sz="1400" i="1">
                <a:latin typeface="Calibri"/>
                <a:cs typeface="Calibri"/>
              </a:rPr>
              <a:t>Proteins</a:t>
            </a:r>
            <a:r>
              <a:rPr dirty="0" sz="1400">
                <a:latin typeface="Calibri"/>
                <a:cs typeface="Calibri"/>
              </a:rPr>
              <a:t>,</a:t>
            </a:r>
            <a:r>
              <a:rPr dirty="0" sz="1400" spc="-30">
                <a:latin typeface="Calibri"/>
                <a:cs typeface="Calibri"/>
              </a:rPr>
              <a:t> </a:t>
            </a:r>
            <a:r>
              <a:rPr dirty="0" sz="1400" spc="-20">
                <a:latin typeface="Calibri"/>
                <a:cs typeface="Calibri"/>
              </a:rPr>
              <a:t>2021</a:t>
            </a:r>
            <a:endParaRPr sz="14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p:spPr>
        <p:txBody>
          <a:bodyPr wrap="square" lIns="0" tIns="95885" rIns="0" bIns="0" rtlCol="0" vert="horz">
            <a:spAutoFit/>
          </a:bodyPr>
          <a:lstStyle/>
          <a:p>
            <a:pPr marL="12700" marR="5080">
              <a:lnSpc>
                <a:spcPts val="4680"/>
              </a:lnSpc>
              <a:spcBef>
                <a:spcPts val="755"/>
              </a:spcBef>
            </a:pPr>
            <a:r>
              <a:rPr dirty="0" sz="4400" spc="-5"/>
              <a:t>ただし予測構造は電顕構造と</a:t>
            </a:r>
            <a:r>
              <a:rPr dirty="0" sz="4400" spc="-10"/>
              <a:t>違うところもある</a:t>
            </a:r>
            <a:endParaRPr sz="4400"/>
          </a:p>
        </p:txBody>
      </p:sp>
      <p:sp>
        <p:nvSpPr>
          <p:cNvPr id="3" name="object 3" descr=""/>
          <p:cNvSpPr txBox="1"/>
          <p:nvPr/>
        </p:nvSpPr>
        <p:spPr>
          <a:xfrm>
            <a:off x="6250851" y="6475476"/>
            <a:ext cx="2616835" cy="238760"/>
          </a:xfrm>
          <a:prstGeom prst="rect">
            <a:avLst/>
          </a:prstGeom>
        </p:spPr>
        <p:txBody>
          <a:bodyPr wrap="square" lIns="0" tIns="12700" rIns="0" bIns="0" rtlCol="0" vert="horz">
            <a:spAutoFit/>
          </a:bodyPr>
          <a:lstStyle/>
          <a:p>
            <a:pPr marL="12700">
              <a:lnSpc>
                <a:spcPct val="100000"/>
              </a:lnSpc>
              <a:spcBef>
                <a:spcPts val="100"/>
              </a:spcBef>
            </a:pPr>
            <a:r>
              <a:rPr dirty="0" sz="1400" spc="-10">
                <a:latin typeface="Calibri"/>
                <a:cs typeface="Calibri"/>
              </a:rPr>
              <a:t>Krysthatofvych</a:t>
            </a:r>
            <a:r>
              <a:rPr dirty="0" sz="1400" spc="-35">
                <a:latin typeface="Calibri"/>
                <a:cs typeface="Calibri"/>
              </a:rPr>
              <a:t> </a:t>
            </a:r>
            <a:r>
              <a:rPr dirty="0" sz="1400">
                <a:latin typeface="Calibri"/>
                <a:cs typeface="Calibri"/>
              </a:rPr>
              <a:t>et</a:t>
            </a:r>
            <a:r>
              <a:rPr dirty="0" sz="1400" spc="-25">
                <a:latin typeface="Calibri"/>
                <a:cs typeface="Calibri"/>
              </a:rPr>
              <a:t> </a:t>
            </a:r>
            <a:r>
              <a:rPr dirty="0" sz="1400">
                <a:latin typeface="Calibri"/>
                <a:cs typeface="Calibri"/>
              </a:rPr>
              <a:t>al.,</a:t>
            </a:r>
            <a:r>
              <a:rPr dirty="0" sz="1400" spc="-30">
                <a:latin typeface="Calibri"/>
                <a:cs typeface="Calibri"/>
              </a:rPr>
              <a:t> </a:t>
            </a:r>
            <a:r>
              <a:rPr dirty="0" sz="1400" i="1">
                <a:latin typeface="Calibri"/>
                <a:cs typeface="Calibri"/>
              </a:rPr>
              <a:t>Proteins</a:t>
            </a:r>
            <a:r>
              <a:rPr dirty="0" sz="1400">
                <a:latin typeface="Calibri"/>
                <a:cs typeface="Calibri"/>
              </a:rPr>
              <a:t>,</a:t>
            </a:r>
            <a:r>
              <a:rPr dirty="0" sz="1400" spc="-30">
                <a:latin typeface="Calibri"/>
                <a:cs typeface="Calibri"/>
              </a:rPr>
              <a:t> </a:t>
            </a:r>
            <a:r>
              <a:rPr dirty="0" sz="1400" spc="-20">
                <a:latin typeface="Calibri"/>
                <a:cs typeface="Calibri"/>
              </a:rPr>
              <a:t>2021</a:t>
            </a:r>
            <a:endParaRPr sz="1400">
              <a:latin typeface="Calibri"/>
              <a:cs typeface="Calibri"/>
            </a:endParaRPr>
          </a:p>
        </p:txBody>
      </p:sp>
      <p:sp>
        <p:nvSpPr>
          <p:cNvPr id="4" name="object 4" descr=""/>
          <p:cNvSpPr txBox="1"/>
          <p:nvPr/>
        </p:nvSpPr>
        <p:spPr>
          <a:xfrm>
            <a:off x="3567328" y="1526540"/>
            <a:ext cx="2009775"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Calibri"/>
                <a:cs typeface="Calibri"/>
              </a:rPr>
              <a:t>AR9</a:t>
            </a:r>
            <a:r>
              <a:rPr dirty="0" sz="1800" spc="-45">
                <a:latin typeface="Calibri"/>
                <a:cs typeface="Calibri"/>
              </a:rPr>
              <a:t> </a:t>
            </a:r>
            <a:r>
              <a:rPr dirty="0" sz="1800">
                <a:latin typeface="Calibri"/>
                <a:cs typeface="Calibri"/>
              </a:rPr>
              <a:t>nvRNAP</a:t>
            </a:r>
            <a:r>
              <a:rPr dirty="0" sz="1800" spc="-45">
                <a:latin typeface="Calibri"/>
                <a:cs typeface="Calibri"/>
              </a:rPr>
              <a:t> </a:t>
            </a:r>
            <a:r>
              <a:rPr dirty="0" sz="1800" spc="-10">
                <a:latin typeface="Calibri"/>
                <a:cs typeface="Calibri"/>
              </a:rPr>
              <a:t>proteins</a:t>
            </a:r>
            <a:endParaRPr sz="1800">
              <a:latin typeface="Calibri"/>
              <a:cs typeface="Calibri"/>
            </a:endParaRPr>
          </a:p>
        </p:txBody>
      </p:sp>
      <p:pic>
        <p:nvPicPr>
          <p:cNvPr id="5" name="object 5" descr=""/>
          <p:cNvPicPr/>
          <p:nvPr/>
        </p:nvPicPr>
        <p:blipFill>
          <a:blip r:embed="rId2" cstate="print"/>
          <a:stretch>
            <a:fillRect/>
          </a:stretch>
        </p:blipFill>
        <p:spPr>
          <a:xfrm>
            <a:off x="1311808" y="1901685"/>
            <a:ext cx="6483820" cy="448701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6757" y="245365"/>
            <a:ext cx="7289800" cy="695960"/>
          </a:xfrm>
          <a:prstGeom prst="rect"/>
        </p:spPr>
        <p:txBody>
          <a:bodyPr wrap="square" lIns="0" tIns="12700" rIns="0" bIns="0" rtlCol="0" vert="horz">
            <a:spAutoFit/>
          </a:bodyPr>
          <a:lstStyle/>
          <a:p>
            <a:pPr marL="12700">
              <a:lnSpc>
                <a:spcPct val="100000"/>
              </a:lnSpc>
              <a:spcBef>
                <a:spcPts val="100"/>
              </a:spcBef>
            </a:pPr>
            <a:r>
              <a:rPr dirty="0" sz="4400" spc="-5"/>
              <a:t>構造を破壊する変異には鈍感</a:t>
            </a:r>
            <a:endParaRPr sz="4400"/>
          </a:p>
        </p:txBody>
      </p:sp>
      <p:sp>
        <p:nvSpPr>
          <p:cNvPr id="3" name="object 3" descr=""/>
          <p:cNvSpPr txBox="1"/>
          <p:nvPr/>
        </p:nvSpPr>
        <p:spPr>
          <a:xfrm>
            <a:off x="823020" y="1197355"/>
            <a:ext cx="6426200" cy="845819"/>
          </a:xfrm>
          <a:prstGeom prst="rect">
            <a:avLst/>
          </a:prstGeom>
        </p:spPr>
        <p:txBody>
          <a:bodyPr wrap="square" lIns="0" tIns="13970" rIns="0" bIns="0" rtlCol="0" vert="horz">
            <a:spAutoFit/>
          </a:bodyPr>
          <a:lstStyle/>
          <a:p>
            <a:pPr marL="12700" marR="5080">
              <a:lnSpc>
                <a:spcPct val="99400"/>
              </a:lnSpc>
              <a:spcBef>
                <a:spcPts val="110"/>
              </a:spcBef>
            </a:pPr>
            <a:r>
              <a:rPr dirty="0" sz="1800" spc="-5">
                <a:latin typeface="游ゴシック"/>
                <a:cs typeface="游ゴシック"/>
              </a:rPr>
              <a:t>病気に関するミスセンス変異</a:t>
            </a:r>
            <a:r>
              <a:rPr dirty="0" sz="1800" spc="500">
                <a:latin typeface="游ゴシック"/>
                <a:cs typeface="游ゴシック"/>
              </a:rPr>
              <a:t>                          </a:t>
            </a:r>
            <a:r>
              <a:rPr dirty="0" sz="1800" spc="-5">
                <a:latin typeface="游ゴシック"/>
                <a:cs typeface="游ゴシック"/>
              </a:rPr>
              <a:t>１アミノ酸置換がタンパク質の凝集、ミスフォールディング、機能喪失につながることがある</a:t>
            </a:r>
            <a:endParaRPr sz="1800">
              <a:latin typeface="游ゴシック"/>
              <a:cs typeface="游ゴシック"/>
            </a:endParaRPr>
          </a:p>
        </p:txBody>
      </p:sp>
      <p:pic>
        <p:nvPicPr>
          <p:cNvPr id="4" name="object 4" descr=""/>
          <p:cNvPicPr/>
          <p:nvPr/>
        </p:nvPicPr>
        <p:blipFill>
          <a:blip r:embed="rId2" cstate="print"/>
          <a:stretch>
            <a:fillRect/>
          </a:stretch>
        </p:blipFill>
        <p:spPr>
          <a:xfrm>
            <a:off x="3405215" y="2870257"/>
            <a:ext cx="2672978" cy="2309044"/>
          </a:xfrm>
          <a:prstGeom prst="rect">
            <a:avLst/>
          </a:prstGeom>
        </p:spPr>
      </p:pic>
      <p:pic>
        <p:nvPicPr>
          <p:cNvPr id="5" name="object 5" descr=""/>
          <p:cNvPicPr/>
          <p:nvPr/>
        </p:nvPicPr>
        <p:blipFill>
          <a:blip r:embed="rId3" cstate="print"/>
          <a:stretch>
            <a:fillRect/>
          </a:stretch>
        </p:blipFill>
        <p:spPr>
          <a:xfrm>
            <a:off x="6387139" y="2976721"/>
            <a:ext cx="2334954" cy="2199418"/>
          </a:xfrm>
          <a:prstGeom prst="rect">
            <a:avLst/>
          </a:prstGeom>
        </p:spPr>
      </p:pic>
      <p:pic>
        <p:nvPicPr>
          <p:cNvPr id="6" name="object 6" descr=""/>
          <p:cNvPicPr/>
          <p:nvPr/>
        </p:nvPicPr>
        <p:blipFill>
          <a:blip r:embed="rId4" cstate="print"/>
          <a:stretch>
            <a:fillRect/>
          </a:stretch>
        </p:blipFill>
        <p:spPr>
          <a:xfrm>
            <a:off x="575786" y="2928173"/>
            <a:ext cx="2353436" cy="2092549"/>
          </a:xfrm>
          <a:prstGeom prst="rect">
            <a:avLst/>
          </a:prstGeom>
        </p:spPr>
      </p:pic>
      <p:sp>
        <p:nvSpPr>
          <p:cNvPr id="7" name="object 7" descr=""/>
          <p:cNvSpPr txBox="1"/>
          <p:nvPr/>
        </p:nvSpPr>
        <p:spPr>
          <a:xfrm>
            <a:off x="684088" y="2172715"/>
            <a:ext cx="1930400" cy="565150"/>
          </a:xfrm>
          <a:prstGeom prst="rect">
            <a:avLst/>
          </a:prstGeom>
        </p:spPr>
        <p:txBody>
          <a:bodyPr wrap="square" lIns="0" tIns="28575" rIns="0" bIns="0" rtlCol="0" vert="horz">
            <a:spAutoFit/>
          </a:bodyPr>
          <a:lstStyle/>
          <a:p>
            <a:pPr marL="316230" marR="5080" indent="-304165">
              <a:lnSpc>
                <a:spcPts val="2090"/>
              </a:lnSpc>
              <a:spcBef>
                <a:spcPts val="225"/>
              </a:spcBef>
            </a:pPr>
            <a:r>
              <a:rPr dirty="0" sz="1800" spc="-10">
                <a:latin typeface="Calibri"/>
                <a:cs typeface="Calibri"/>
              </a:rPr>
              <a:t>Ubiquitin-associated </a:t>
            </a:r>
            <a:r>
              <a:rPr dirty="0" sz="1800">
                <a:latin typeface="Calibri"/>
                <a:cs typeface="Calibri"/>
              </a:rPr>
              <a:t>domain</a:t>
            </a:r>
            <a:r>
              <a:rPr dirty="0" sz="1800" spc="-50">
                <a:latin typeface="Calibri"/>
                <a:cs typeface="Calibri"/>
              </a:rPr>
              <a:t> </a:t>
            </a:r>
            <a:r>
              <a:rPr dirty="0" sz="1800" spc="-20">
                <a:latin typeface="Calibri"/>
                <a:cs typeface="Calibri"/>
              </a:rPr>
              <a:t>(UBA)</a:t>
            </a:r>
            <a:endParaRPr sz="1800">
              <a:latin typeface="Calibri"/>
              <a:cs typeface="Calibri"/>
            </a:endParaRPr>
          </a:p>
        </p:txBody>
      </p:sp>
      <p:sp>
        <p:nvSpPr>
          <p:cNvPr id="8" name="object 8" descr=""/>
          <p:cNvSpPr txBox="1"/>
          <p:nvPr/>
        </p:nvSpPr>
        <p:spPr>
          <a:xfrm>
            <a:off x="472145" y="5277611"/>
            <a:ext cx="2430780" cy="238760"/>
          </a:xfrm>
          <a:prstGeom prst="rect">
            <a:avLst/>
          </a:prstGeom>
        </p:spPr>
        <p:txBody>
          <a:bodyPr wrap="square" lIns="0" tIns="12700" rIns="0" bIns="0" rtlCol="0" vert="horz">
            <a:spAutoFit/>
          </a:bodyPr>
          <a:lstStyle/>
          <a:p>
            <a:pPr marL="12700">
              <a:lnSpc>
                <a:spcPct val="100000"/>
              </a:lnSpc>
              <a:spcBef>
                <a:spcPts val="100"/>
              </a:spcBef>
            </a:pPr>
            <a:r>
              <a:rPr dirty="0" sz="1400" spc="-10">
                <a:latin typeface="Calibri"/>
                <a:cs typeface="Calibri"/>
              </a:rPr>
              <a:t>L198A</a:t>
            </a:r>
            <a:r>
              <a:rPr dirty="0" sz="1400" spc="-5">
                <a:latin typeface="游ゴシック"/>
                <a:cs typeface="游ゴシック"/>
              </a:rPr>
              <a:t>で変性タンパク質になる</a:t>
            </a:r>
            <a:endParaRPr sz="1400">
              <a:latin typeface="游ゴシック"/>
              <a:cs typeface="游ゴシック"/>
            </a:endParaRPr>
          </a:p>
        </p:txBody>
      </p:sp>
      <p:sp>
        <p:nvSpPr>
          <p:cNvPr id="9" name="object 9" descr=""/>
          <p:cNvSpPr txBox="1"/>
          <p:nvPr/>
        </p:nvSpPr>
        <p:spPr>
          <a:xfrm>
            <a:off x="3525989" y="2172715"/>
            <a:ext cx="2329180" cy="565150"/>
          </a:xfrm>
          <a:prstGeom prst="rect">
            <a:avLst/>
          </a:prstGeom>
        </p:spPr>
        <p:txBody>
          <a:bodyPr wrap="square" lIns="0" tIns="28575" rIns="0" bIns="0" rtlCol="0" vert="horz">
            <a:spAutoFit/>
          </a:bodyPr>
          <a:lstStyle/>
          <a:p>
            <a:pPr marL="880110" marR="5080" indent="-868044">
              <a:lnSpc>
                <a:spcPts val="2090"/>
              </a:lnSpc>
              <a:spcBef>
                <a:spcPts val="225"/>
              </a:spcBef>
            </a:pPr>
            <a:r>
              <a:rPr dirty="0" sz="1800">
                <a:latin typeface="Calibri"/>
                <a:cs typeface="Calibri"/>
              </a:rPr>
              <a:t>Breast</a:t>
            </a:r>
            <a:r>
              <a:rPr dirty="0" sz="1800" spc="-75">
                <a:latin typeface="Calibri"/>
                <a:cs typeface="Calibri"/>
              </a:rPr>
              <a:t> </a:t>
            </a:r>
            <a:r>
              <a:rPr dirty="0" sz="1800">
                <a:latin typeface="Calibri"/>
                <a:cs typeface="Calibri"/>
              </a:rPr>
              <a:t>Canter</a:t>
            </a:r>
            <a:r>
              <a:rPr dirty="0" sz="1800" spc="-75">
                <a:latin typeface="Calibri"/>
                <a:cs typeface="Calibri"/>
              </a:rPr>
              <a:t> </a:t>
            </a:r>
            <a:r>
              <a:rPr dirty="0" sz="1800" spc="-10">
                <a:latin typeface="Calibri"/>
                <a:cs typeface="Calibri"/>
              </a:rPr>
              <a:t>C-</a:t>
            </a:r>
            <a:r>
              <a:rPr dirty="0" sz="1800" spc="-20">
                <a:latin typeface="Calibri"/>
                <a:cs typeface="Calibri"/>
              </a:rPr>
              <a:t>Terminal </a:t>
            </a:r>
            <a:r>
              <a:rPr dirty="0" sz="1800" spc="-10">
                <a:latin typeface="Calibri"/>
                <a:cs typeface="Calibri"/>
              </a:rPr>
              <a:t>(BRCT)</a:t>
            </a:r>
            <a:endParaRPr sz="1800">
              <a:latin typeface="Calibri"/>
              <a:cs typeface="Calibri"/>
            </a:endParaRPr>
          </a:p>
        </p:txBody>
      </p:sp>
      <p:sp>
        <p:nvSpPr>
          <p:cNvPr id="10" name="object 10" descr=""/>
          <p:cNvSpPr txBox="1"/>
          <p:nvPr/>
        </p:nvSpPr>
        <p:spPr>
          <a:xfrm>
            <a:off x="3534321" y="5277611"/>
            <a:ext cx="2336800" cy="671830"/>
          </a:xfrm>
          <a:prstGeom prst="rect">
            <a:avLst/>
          </a:prstGeom>
        </p:spPr>
        <p:txBody>
          <a:bodyPr wrap="square" lIns="0" tIns="12700" rIns="0" bIns="0" rtlCol="0" vert="horz">
            <a:spAutoFit/>
          </a:bodyPr>
          <a:lstStyle/>
          <a:p>
            <a:pPr marL="12700">
              <a:lnSpc>
                <a:spcPct val="100000"/>
              </a:lnSpc>
              <a:spcBef>
                <a:spcPts val="100"/>
              </a:spcBef>
            </a:pPr>
            <a:r>
              <a:rPr dirty="0" sz="1400" spc="-10">
                <a:latin typeface="Calibri"/>
                <a:cs typeface="Calibri"/>
              </a:rPr>
              <a:t>A1708E</a:t>
            </a:r>
            <a:r>
              <a:rPr dirty="0" sz="1400" spc="-10">
                <a:latin typeface="游ゴシック"/>
                <a:cs typeface="游ゴシック"/>
              </a:rPr>
              <a:t>は乳がんに関連</a:t>
            </a:r>
            <a:endParaRPr sz="1400">
              <a:latin typeface="游ゴシック"/>
              <a:cs typeface="游ゴシック"/>
            </a:endParaRPr>
          </a:p>
          <a:p>
            <a:pPr marL="12700" marR="5080">
              <a:lnSpc>
                <a:spcPct val="101400"/>
              </a:lnSpc>
            </a:pPr>
            <a:r>
              <a:rPr dirty="0" sz="1400" spc="-5">
                <a:latin typeface="游ゴシック"/>
                <a:cs typeface="游ゴシック"/>
              </a:rPr>
              <a:t>不安定化してプロテアーゼで</a:t>
            </a:r>
            <a:r>
              <a:rPr dirty="0" sz="1400" spc="-10">
                <a:latin typeface="游ゴシック"/>
                <a:cs typeface="游ゴシック"/>
              </a:rPr>
              <a:t>分解されやすくなる</a:t>
            </a:r>
            <a:endParaRPr sz="1400">
              <a:latin typeface="游ゴシック"/>
              <a:cs typeface="游ゴシック"/>
            </a:endParaRPr>
          </a:p>
        </p:txBody>
      </p:sp>
      <p:sp>
        <p:nvSpPr>
          <p:cNvPr id="11" name="object 11" descr=""/>
          <p:cNvSpPr txBox="1"/>
          <p:nvPr/>
        </p:nvSpPr>
        <p:spPr>
          <a:xfrm>
            <a:off x="6960831" y="2172715"/>
            <a:ext cx="1349375" cy="565150"/>
          </a:xfrm>
          <a:prstGeom prst="rect">
            <a:avLst/>
          </a:prstGeom>
        </p:spPr>
        <p:txBody>
          <a:bodyPr wrap="square" lIns="0" tIns="28575" rIns="0" bIns="0" rtlCol="0" vert="horz">
            <a:spAutoFit/>
          </a:bodyPr>
          <a:lstStyle/>
          <a:p>
            <a:pPr marL="12700" marR="5080" indent="202565">
              <a:lnSpc>
                <a:spcPts val="2090"/>
              </a:lnSpc>
              <a:spcBef>
                <a:spcPts val="225"/>
              </a:spcBef>
            </a:pPr>
            <a:r>
              <a:rPr dirty="0" sz="1800">
                <a:latin typeface="Calibri"/>
                <a:cs typeface="Calibri"/>
              </a:rPr>
              <a:t>Myosin</a:t>
            </a:r>
            <a:r>
              <a:rPr dirty="0" sz="1800" spc="-50">
                <a:latin typeface="Calibri"/>
                <a:cs typeface="Calibri"/>
              </a:rPr>
              <a:t> </a:t>
            </a:r>
            <a:r>
              <a:rPr dirty="0" sz="1800" spc="-25">
                <a:latin typeface="Calibri"/>
                <a:cs typeface="Calibri"/>
              </a:rPr>
              <a:t>VI </a:t>
            </a:r>
            <a:r>
              <a:rPr dirty="0" sz="1800">
                <a:latin typeface="Calibri"/>
                <a:cs typeface="Calibri"/>
              </a:rPr>
              <a:t>MyUb</a:t>
            </a:r>
            <a:r>
              <a:rPr dirty="0" sz="1800" spc="-15">
                <a:latin typeface="Calibri"/>
                <a:cs typeface="Calibri"/>
              </a:rPr>
              <a:t> </a:t>
            </a:r>
            <a:r>
              <a:rPr dirty="0" sz="1800" spc="-10">
                <a:latin typeface="Calibri"/>
                <a:cs typeface="Calibri"/>
              </a:rPr>
              <a:t>domain</a:t>
            </a:r>
            <a:endParaRPr sz="1800">
              <a:latin typeface="Calibri"/>
              <a:cs typeface="Calibri"/>
            </a:endParaRPr>
          </a:p>
        </p:txBody>
      </p:sp>
      <p:sp>
        <p:nvSpPr>
          <p:cNvPr id="12" name="object 12" descr=""/>
          <p:cNvSpPr txBox="1"/>
          <p:nvPr/>
        </p:nvSpPr>
        <p:spPr>
          <a:xfrm>
            <a:off x="6298793" y="5277611"/>
            <a:ext cx="2766060" cy="1532255"/>
          </a:xfrm>
          <a:prstGeom prst="rect">
            <a:avLst/>
          </a:prstGeom>
        </p:spPr>
        <p:txBody>
          <a:bodyPr wrap="square" lIns="0" tIns="9525" rIns="0" bIns="0" rtlCol="0" vert="horz">
            <a:spAutoFit/>
          </a:bodyPr>
          <a:lstStyle/>
          <a:p>
            <a:pPr algn="just" marL="12700" marR="405130">
              <a:lnSpc>
                <a:spcPct val="101400"/>
              </a:lnSpc>
              <a:spcBef>
                <a:spcPts val="75"/>
              </a:spcBef>
            </a:pPr>
            <a:r>
              <a:rPr dirty="0" sz="1400" spc="-10">
                <a:latin typeface="Calibri"/>
                <a:cs typeface="Calibri"/>
              </a:rPr>
              <a:t>R1117A</a:t>
            </a:r>
            <a:r>
              <a:rPr dirty="0" sz="1400" spc="-5">
                <a:latin typeface="游ゴシック"/>
                <a:cs typeface="游ゴシック"/>
              </a:rPr>
              <a:t>でアダプタータンパク質との相互作⽤を失い構造が</a:t>
            </a:r>
            <a:r>
              <a:rPr dirty="0" sz="1400" spc="-10">
                <a:latin typeface="游ゴシック"/>
                <a:cs typeface="游ゴシック"/>
              </a:rPr>
              <a:t>不安定になる</a:t>
            </a:r>
            <a:endParaRPr sz="1400">
              <a:latin typeface="游ゴシック"/>
              <a:cs typeface="游ゴシック"/>
            </a:endParaRPr>
          </a:p>
          <a:p>
            <a:pPr marL="12700">
              <a:lnSpc>
                <a:spcPts val="1610"/>
              </a:lnSpc>
            </a:pPr>
            <a:r>
              <a:rPr dirty="0" sz="1400">
                <a:latin typeface="游ゴシック"/>
                <a:cs typeface="游ゴシック"/>
              </a:rPr>
              <a:t>変異で</a:t>
            </a:r>
            <a:r>
              <a:rPr dirty="0" sz="1400" spc="-20">
                <a:latin typeface="Calibri"/>
                <a:cs typeface="Calibri"/>
              </a:rPr>
              <a:t>pLDDT</a:t>
            </a:r>
            <a:r>
              <a:rPr dirty="0" sz="1400" spc="-10">
                <a:latin typeface="游ゴシック"/>
                <a:cs typeface="游ゴシック"/>
              </a:rPr>
              <a:t>が少し上がる</a:t>
            </a:r>
            <a:endParaRPr sz="1400">
              <a:latin typeface="游ゴシック"/>
              <a:cs typeface="游ゴシック"/>
            </a:endParaRPr>
          </a:p>
          <a:p>
            <a:pPr marL="12700">
              <a:lnSpc>
                <a:spcPct val="100000"/>
              </a:lnSpc>
            </a:pPr>
            <a:r>
              <a:rPr dirty="0" sz="1400" spc="-20">
                <a:latin typeface="Calibri"/>
                <a:cs typeface="Calibri"/>
              </a:rPr>
              <a:t>(WT:</a:t>
            </a:r>
            <a:r>
              <a:rPr dirty="0" sz="1400" spc="-35">
                <a:latin typeface="Calibri"/>
                <a:cs typeface="Calibri"/>
              </a:rPr>
              <a:t> </a:t>
            </a:r>
            <a:r>
              <a:rPr dirty="0" sz="1400">
                <a:latin typeface="Calibri"/>
                <a:cs typeface="Calibri"/>
              </a:rPr>
              <a:t>89</a:t>
            </a:r>
            <a:r>
              <a:rPr dirty="0" sz="1400" spc="-30">
                <a:latin typeface="Calibri"/>
                <a:cs typeface="Calibri"/>
              </a:rPr>
              <a:t> </a:t>
            </a:r>
            <a:r>
              <a:rPr dirty="0" sz="1400" spc="-10">
                <a:latin typeface="Calibri"/>
                <a:cs typeface="Calibri"/>
              </a:rPr>
              <a:t>-</a:t>
            </a:r>
            <a:r>
              <a:rPr dirty="0" sz="1400">
                <a:latin typeface="Calibri"/>
                <a:cs typeface="Calibri"/>
              </a:rPr>
              <a:t>&gt;</a:t>
            </a:r>
            <a:r>
              <a:rPr dirty="0" sz="1400" spc="-30">
                <a:latin typeface="Calibri"/>
                <a:cs typeface="Calibri"/>
              </a:rPr>
              <a:t> </a:t>
            </a:r>
            <a:r>
              <a:rPr dirty="0" sz="1400">
                <a:latin typeface="Calibri"/>
                <a:cs typeface="Calibri"/>
              </a:rPr>
              <a:t>R1117A:</a:t>
            </a:r>
            <a:r>
              <a:rPr dirty="0" sz="1400" spc="-30">
                <a:latin typeface="Calibri"/>
                <a:cs typeface="Calibri"/>
              </a:rPr>
              <a:t> </a:t>
            </a:r>
            <a:r>
              <a:rPr dirty="0" sz="1400" spc="-25">
                <a:latin typeface="Calibri"/>
                <a:cs typeface="Calibri"/>
              </a:rPr>
              <a:t>90)</a:t>
            </a:r>
            <a:endParaRPr sz="1400">
              <a:latin typeface="Calibri"/>
              <a:cs typeface="Calibri"/>
            </a:endParaRPr>
          </a:p>
          <a:p>
            <a:pPr marL="119380">
              <a:lnSpc>
                <a:spcPct val="100000"/>
              </a:lnSpc>
              <a:spcBef>
                <a:spcPts val="1330"/>
              </a:spcBef>
            </a:pPr>
            <a:r>
              <a:rPr dirty="0" sz="1800">
                <a:latin typeface="Calibri"/>
                <a:cs typeface="Calibri"/>
              </a:rPr>
              <a:t>Buel</a:t>
            </a:r>
            <a:r>
              <a:rPr dirty="0" sz="1800" spc="-35">
                <a:latin typeface="Calibri"/>
                <a:cs typeface="Calibri"/>
              </a:rPr>
              <a:t> </a:t>
            </a:r>
            <a:r>
              <a:rPr dirty="0" sz="1800">
                <a:latin typeface="Calibri"/>
                <a:cs typeface="Calibri"/>
              </a:rPr>
              <a:t>&amp;</a:t>
            </a:r>
            <a:r>
              <a:rPr dirty="0" sz="1800" spc="-30">
                <a:latin typeface="Calibri"/>
                <a:cs typeface="Calibri"/>
              </a:rPr>
              <a:t> </a:t>
            </a:r>
            <a:r>
              <a:rPr dirty="0" sz="1800" spc="-10">
                <a:latin typeface="Calibri"/>
                <a:cs typeface="Calibri"/>
              </a:rPr>
              <a:t>Walters,</a:t>
            </a:r>
            <a:r>
              <a:rPr dirty="0" sz="1800" spc="-30">
                <a:latin typeface="Calibri"/>
                <a:cs typeface="Calibri"/>
              </a:rPr>
              <a:t> </a:t>
            </a:r>
            <a:r>
              <a:rPr dirty="0" sz="1800" i="1">
                <a:latin typeface="Calibri"/>
                <a:cs typeface="Calibri"/>
              </a:rPr>
              <a:t>NSMB</a:t>
            </a:r>
            <a:r>
              <a:rPr dirty="0" sz="1800">
                <a:latin typeface="Calibri"/>
                <a:cs typeface="Calibri"/>
              </a:rPr>
              <a:t>,</a:t>
            </a:r>
            <a:r>
              <a:rPr dirty="0" sz="1800" spc="-30">
                <a:latin typeface="Calibri"/>
                <a:cs typeface="Calibri"/>
              </a:rPr>
              <a:t> </a:t>
            </a:r>
            <a:r>
              <a:rPr dirty="0" sz="1800" spc="-20">
                <a:latin typeface="Calibri"/>
                <a:cs typeface="Calibri"/>
              </a:rPr>
              <a:t>2022</a:t>
            </a:r>
            <a:endParaRPr sz="18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12700" rIns="0" bIns="0" rtlCol="0" vert="horz">
            <a:spAutoFit/>
          </a:bodyPr>
          <a:lstStyle/>
          <a:p>
            <a:pPr marL="12700">
              <a:lnSpc>
                <a:spcPct val="100000"/>
              </a:lnSpc>
              <a:spcBef>
                <a:spcPts val="100"/>
              </a:spcBef>
            </a:pPr>
            <a:r>
              <a:rPr dirty="0" sz="4400"/>
              <a:t>フォールディング問題は解決した</a:t>
            </a:r>
            <a:r>
              <a:rPr dirty="0" sz="4400" spc="-50">
                <a:latin typeface="Calibri Light"/>
                <a:cs typeface="Calibri Light"/>
              </a:rPr>
              <a:t>?</a:t>
            </a:r>
            <a:endParaRPr sz="4400">
              <a:latin typeface="Calibri Light"/>
              <a:cs typeface="Calibri Light"/>
            </a:endParaRPr>
          </a:p>
        </p:txBody>
      </p:sp>
      <p:sp>
        <p:nvSpPr>
          <p:cNvPr id="3" name="object 3" descr=""/>
          <p:cNvSpPr txBox="1"/>
          <p:nvPr/>
        </p:nvSpPr>
        <p:spPr>
          <a:xfrm>
            <a:off x="5972200" y="1136396"/>
            <a:ext cx="25400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ＭＳ ゴシック"/>
                <a:cs typeface="ＭＳ ゴシック"/>
              </a:rPr>
              <a:t>※</a:t>
            </a:r>
            <a:r>
              <a:rPr dirty="0" sz="1800" spc="-5">
                <a:latin typeface="游ゴシック"/>
                <a:cs typeface="游ゴシック"/>
              </a:rPr>
              <a:t>ただしイケメンに限る</a:t>
            </a:r>
            <a:endParaRPr sz="1800">
              <a:latin typeface="游ゴシック"/>
              <a:cs typeface="游ゴシック"/>
            </a:endParaRPr>
          </a:p>
        </p:txBody>
      </p:sp>
      <p:grpSp>
        <p:nvGrpSpPr>
          <p:cNvPr id="4" name="object 4" descr=""/>
          <p:cNvGrpSpPr/>
          <p:nvPr/>
        </p:nvGrpSpPr>
        <p:grpSpPr>
          <a:xfrm>
            <a:off x="861762" y="3244744"/>
            <a:ext cx="2653665" cy="2529205"/>
            <a:chOff x="861762" y="3244744"/>
            <a:chExt cx="2653665" cy="2529205"/>
          </a:xfrm>
        </p:grpSpPr>
        <p:pic>
          <p:nvPicPr>
            <p:cNvPr id="5" name="object 5" descr=""/>
            <p:cNvPicPr/>
            <p:nvPr/>
          </p:nvPicPr>
          <p:blipFill>
            <a:blip r:embed="rId2" cstate="print"/>
            <a:stretch>
              <a:fillRect/>
            </a:stretch>
          </p:blipFill>
          <p:spPr>
            <a:xfrm>
              <a:off x="861762" y="3244744"/>
              <a:ext cx="2549810" cy="2528733"/>
            </a:xfrm>
            <a:prstGeom prst="rect">
              <a:avLst/>
            </a:prstGeom>
          </p:spPr>
        </p:pic>
        <p:pic>
          <p:nvPicPr>
            <p:cNvPr id="6" name="object 6" descr=""/>
            <p:cNvPicPr/>
            <p:nvPr/>
          </p:nvPicPr>
          <p:blipFill>
            <a:blip r:embed="rId3" cstate="print"/>
            <a:stretch>
              <a:fillRect/>
            </a:stretch>
          </p:blipFill>
          <p:spPr>
            <a:xfrm>
              <a:off x="2769501" y="3733291"/>
              <a:ext cx="565150" cy="533400"/>
            </a:xfrm>
            <a:prstGeom prst="rect">
              <a:avLst/>
            </a:prstGeom>
          </p:spPr>
        </p:pic>
        <p:pic>
          <p:nvPicPr>
            <p:cNvPr id="7" name="object 7" descr=""/>
            <p:cNvPicPr/>
            <p:nvPr/>
          </p:nvPicPr>
          <p:blipFill>
            <a:blip r:embed="rId4" cstate="print"/>
            <a:stretch>
              <a:fillRect/>
            </a:stretch>
          </p:blipFill>
          <p:spPr>
            <a:xfrm>
              <a:off x="3087420" y="4565293"/>
              <a:ext cx="427415" cy="403404"/>
            </a:xfrm>
            <a:prstGeom prst="rect">
              <a:avLst/>
            </a:prstGeom>
          </p:spPr>
        </p:pic>
      </p:grpSp>
      <p:sp>
        <p:nvSpPr>
          <p:cNvPr id="8" name="object 8" descr=""/>
          <p:cNvSpPr txBox="1"/>
          <p:nvPr/>
        </p:nvSpPr>
        <p:spPr>
          <a:xfrm>
            <a:off x="653182" y="1714741"/>
            <a:ext cx="1520190" cy="277495"/>
          </a:xfrm>
          <a:prstGeom prst="rect">
            <a:avLst/>
          </a:prstGeom>
          <a:ln w="19050">
            <a:solidFill>
              <a:srgbClr val="477AC4"/>
            </a:solidFill>
          </a:ln>
        </p:spPr>
        <p:txBody>
          <a:bodyPr wrap="square" lIns="0" tIns="31750" rIns="0" bIns="0" rtlCol="0" vert="horz">
            <a:spAutoFit/>
          </a:bodyPr>
          <a:lstStyle/>
          <a:p>
            <a:pPr marL="91440">
              <a:lnSpc>
                <a:spcPct val="100000"/>
              </a:lnSpc>
              <a:spcBef>
                <a:spcPts val="250"/>
              </a:spcBef>
            </a:pPr>
            <a:r>
              <a:rPr dirty="0" sz="1200" spc="-10">
                <a:latin typeface="Calibri"/>
                <a:cs typeface="Calibri"/>
              </a:rPr>
              <a:t>PDB</a:t>
            </a:r>
            <a:r>
              <a:rPr dirty="0" sz="1200" spc="-10">
                <a:latin typeface="游ゴシック"/>
                <a:cs typeface="游ゴシック"/>
              </a:rPr>
              <a:t>に実験構造あり</a:t>
            </a:r>
            <a:endParaRPr sz="1200">
              <a:latin typeface="游ゴシック"/>
              <a:cs typeface="游ゴシック"/>
            </a:endParaRPr>
          </a:p>
        </p:txBody>
      </p:sp>
      <p:sp>
        <p:nvSpPr>
          <p:cNvPr id="9" name="object 9" descr=""/>
          <p:cNvSpPr txBox="1"/>
          <p:nvPr/>
        </p:nvSpPr>
        <p:spPr>
          <a:xfrm>
            <a:off x="653182" y="2062073"/>
            <a:ext cx="1877695" cy="277495"/>
          </a:xfrm>
          <a:prstGeom prst="rect">
            <a:avLst/>
          </a:prstGeom>
          <a:ln w="19050">
            <a:solidFill>
              <a:srgbClr val="00AAE7"/>
            </a:solidFill>
          </a:ln>
        </p:spPr>
        <p:txBody>
          <a:bodyPr wrap="square" lIns="0" tIns="31750" rIns="0" bIns="0" rtlCol="0" vert="horz">
            <a:spAutoFit/>
          </a:bodyPr>
          <a:lstStyle/>
          <a:p>
            <a:pPr marL="91440">
              <a:lnSpc>
                <a:spcPct val="100000"/>
              </a:lnSpc>
              <a:spcBef>
                <a:spcPts val="250"/>
              </a:spcBef>
            </a:pPr>
            <a:r>
              <a:rPr dirty="0" sz="1200" spc="-5">
                <a:latin typeface="游ゴシック"/>
                <a:cs typeface="游ゴシック"/>
              </a:rPr>
              <a:t>構造予測可能だったもの</a:t>
            </a:r>
            <a:endParaRPr sz="1200">
              <a:latin typeface="游ゴシック"/>
              <a:cs typeface="游ゴシック"/>
            </a:endParaRPr>
          </a:p>
        </p:txBody>
      </p:sp>
      <p:sp>
        <p:nvSpPr>
          <p:cNvPr id="10" name="object 10" descr=""/>
          <p:cNvSpPr txBox="1"/>
          <p:nvPr/>
        </p:nvSpPr>
        <p:spPr>
          <a:xfrm>
            <a:off x="653182" y="2409405"/>
            <a:ext cx="2520315" cy="277495"/>
          </a:xfrm>
          <a:prstGeom prst="rect">
            <a:avLst/>
          </a:prstGeom>
          <a:ln w="19050">
            <a:solidFill>
              <a:srgbClr val="FE4E00"/>
            </a:solidFill>
          </a:ln>
        </p:spPr>
        <p:txBody>
          <a:bodyPr wrap="square" lIns="0" tIns="31750" rIns="0" bIns="0" rtlCol="0" vert="horz">
            <a:spAutoFit/>
          </a:bodyPr>
          <a:lstStyle/>
          <a:p>
            <a:pPr marL="91440">
              <a:lnSpc>
                <a:spcPct val="100000"/>
              </a:lnSpc>
              <a:spcBef>
                <a:spcPts val="250"/>
              </a:spcBef>
            </a:pPr>
            <a:r>
              <a:rPr dirty="0" sz="1200" spc="-10">
                <a:latin typeface="Calibri"/>
                <a:cs typeface="Calibri"/>
              </a:rPr>
              <a:t>AlphaFold2</a:t>
            </a:r>
            <a:r>
              <a:rPr dirty="0" sz="1200">
                <a:latin typeface="游ゴシック"/>
                <a:cs typeface="游ゴシック"/>
              </a:rPr>
              <a:t>で予測可能に</a:t>
            </a:r>
            <a:r>
              <a:rPr dirty="0" sz="1200" spc="-10">
                <a:latin typeface="Calibri"/>
                <a:cs typeface="Calibri"/>
              </a:rPr>
              <a:t>(</a:t>
            </a:r>
            <a:r>
              <a:rPr dirty="0" sz="1200">
                <a:latin typeface="游ゴシック"/>
                <a:cs typeface="游ゴシック"/>
              </a:rPr>
              <a:t>⾼信頼度</a:t>
            </a:r>
            <a:r>
              <a:rPr dirty="0" sz="1200" spc="-50">
                <a:latin typeface="Calibri"/>
                <a:cs typeface="Calibri"/>
              </a:rPr>
              <a:t>)</a:t>
            </a:r>
            <a:endParaRPr sz="1200">
              <a:latin typeface="Calibri"/>
              <a:cs typeface="Calibri"/>
            </a:endParaRPr>
          </a:p>
        </p:txBody>
      </p:sp>
      <p:sp>
        <p:nvSpPr>
          <p:cNvPr id="11" name="object 11" descr=""/>
          <p:cNvSpPr txBox="1"/>
          <p:nvPr/>
        </p:nvSpPr>
        <p:spPr>
          <a:xfrm>
            <a:off x="653182" y="2756725"/>
            <a:ext cx="2520315" cy="277495"/>
          </a:xfrm>
          <a:prstGeom prst="rect">
            <a:avLst/>
          </a:prstGeom>
          <a:ln w="19050">
            <a:solidFill>
              <a:srgbClr val="FFA745"/>
            </a:solidFill>
          </a:ln>
        </p:spPr>
        <p:txBody>
          <a:bodyPr wrap="square" lIns="0" tIns="31750" rIns="0" bIns="0" rtlCol="0" vert="horz">
            <a:spAutoFit/>
          </a:bodyPr>
          <a:lstStyle/>
          <a:p>
            <a:pPr marL="91440">
              <a:lnSpc>
                <a:spcPct val="100000"/>
              </a:lnSpc>
              <a:spcBef>
                <a:spcPts val="250"/>
              </a:spcBef>
            </a:pPr>
            <a:r>
              <a:rPr dirty="0" sz="1200" spc="-10">
                <a:latin typeface="Calibri"/>
                <a:cs typeface="Calibri"/>
              </a:rPr>
              <a:t>AlphaFold2</a:t>
            </a:r>
            <a:r>
              <a:rPr dirty="0" sz="1200">
                <a:latin typeface="游ゴシック"/>
                <a:cs typeface="游ゴシック"/>
              </a:rPr>
              <a:t>で予測可能に</a:t>
            </a:r>
            <a:r>
              <a:rPr dirty="0" sz="1200" spc="-10">
                <a:latin typeface="Calibri"/>
                <a:cs typeface="Calibri"/>
              </a:rPr>
              <a:t>(</a:t>
            </a:r>
            <a:r>
              <a:rPr dirty="0" sz="1200">
                <a:latin typeface="游ゴシック"/>
                <a:cs typeface="游ゴシック"/>
              </a:rPr>
              <a:t>低信頼度</a:t>
            </a:r>
            <a:r>
              <a:rPr dirty="0" sz="1200" spc="-50">
                <a:latin typeface="Calibri"/>
                <a:cs typeface="Calibri"/>
              </a:rPr>
              <a:t>)</a:t>
            </a:r>
            <a:endParaRPr sz="1200">
              <a:latin typeface="Calibri"/>
              <a:cs typeface="Calibri"/>
            </a:endParaRPr>
          </a:p>
        </p:txBody>
      </p:sp>
      <p:pic>
        <p:nvPicPr>
          <p:cNvPr id="12" name="object 12" descr=""/>
          <p:cNvPicPr/>
          <p:nvPr/>
        </p:nvPicPr>
        <p:blipFill>
          <a:blip r:embed="rId5" cstate="print"/>
          <a:stretch>
            <a:fillRect/>
          </a:stretch>
        </p:blipFill>
        <p:spPr>
          <a:xfrm>
            <a:off x="3748608" y="1585026"/>
            <a:ext cx="5115535" cy="4092435"/>
          </a:xfrm>
          <a:prstGeom prst="rect">
            <a:avLst/>
          </a:prstGeom>
        </p:spPr>
      </p:pic>
      <p:pic>
        <p:nvPicPr>
          <p:cNvPr id="13" name="object 13" descr=""/>
          <p:cNvPicPr/>
          <p:nvPr/>
        </p:nvPicPr>
        <p:blipFill>
          <a:blip r:embed="rId6" cstate="print"/>
          <a:stretch>
            <a:fillRect/>
          </a:stretch>
        </p:blipFill>
        <p:spPr>
          <a:xfrm>
            <a:off x="342807" y="4145040"/>
            <a:ext cx="445269" cy="420254"/>
          </a:xfrm>
          <a:prstGeom prst="rect">
            <a:avLst/>
          </a:prstGeom>
        </p:spPr>
      </p:pic>
      <p:pic>
        <p:nvPicPr>
          <p:cNvPr id="14" name="object 14" descr=""/>
          <p:cNvPicPr/>
          <p:nvPr/>
        </p:nvPicPr>
        <p:blipFill>
          <a:blip r:embed="rId7" cstate="print"/>
          <a:stretch>
            <a:fillRect/>
          </a:stretch>
        </p:blipFill>
        <p:spPr>
          <a:xfrm>
            <a:off x="342807" y="4964241"/>
            <a:ext cx="445269" cy="420253"/>
          </a:xfrm>
          <a:prstGeom prst="rect">
            <a:avLst/>
          </a:prstGeom>
        </p:spPr>
      </p:pic>
      <p:grpSp>
        <p:nvGrpSpPr>
          <p:cNvPr id="15" name="object 15" descr=""/>
          <p:cNvGrpSpPr/>
          <p:nvPr/>
        </p:nvGrpSpPr>
        <p:grpSpPr>
          <a:xfrm>
            <a:off x="835152" y="5919215"/>
            <a:ext cx="6370320" cy="875030"/>
            <a:chOff x="835152" y="5919215"/>
            <a:chExt cx="6370320" cy="875030"/>
          </a:xfrm>
        </p:grpSpPr>
        <p:pic>
          <p:nvPicPr>
            <p:cNvPr id="16" name="object 16" descr=""/>
            <p:cNvPicPr/>
            <p:nvPr/>
          </p:nvPicPr>
          <p:blipFill>
            <a:blip r:embed="rId8" cstate="print"/>
            <a:stretch>
              <a:fillRect/>
            </a:stretch>
          </p:blipFill>
          <p:spPr>
            <a:xfrm>
              <a:off x="835152" y="5943599"/>
              <a:ext cx="6370320" cy="765048"/>
            </a:xfrm>
            <a:prstGeom prst="rect">
              <a:avLst/>
            </a:prstGeom>
          </p:spPr>
        </p:pic>
        <p:pic>
          <p:nvPicPr>
            <p:cNvPr id="17" name="object 17" descr=""/>
            <p:cNvPicPr/>
            <p:nvPr/>
          </p:nvPicPr>
          <p:blipFill>
            <a:blip r:embed="rId9" cstate="print"/>
            <a:stretch>
              <a:fillRect/>
            </a:stretch>
          </p:blipFill>
          <p:spPr>
            <a:xfrm>
              <a:off x="1075944" y="5919215"/>
              <a:ext cx="5940552" cy="874776"/>
            </a:xfrm>
            <a:prstGeom prst="rect">
              <a:avLst/>
            </a:prstGeom>
          </p:spPr>
        </p:pic>
        <p:pic>
          <p:nvPicPr>
            <p:cNvPr id="18" name="object 18" descr=""/>
            <p:cNvPicPr/>
            <p:nvPr/>
          </p:nvPicPr>
          <p:blipFill>
            <a:blip r:embed="rId10" cstate="print"/>
            <a:stretch>
              <a:fillRect/>
            </a:stretch>
          </p:blipFill>
          <p:spPr>
            <a:xfrm>
              <a:off x="893681" y="5983482"/>
              <a:ext cx="6253047" cy="646330"/>
            </a:xfrm>
            <a:prstGeom prst="rect">
              <a:avLst/>
            </a:prstGeom>
          </p:spPr>
        </p:pic>
      </p:grpSp>
      <p:sp>
        <p:nvSpPr>
          <p:cNvPr id="19" name="object 19" descr=""/>
          <p:cNvSpPr txBox="1"/>
          <p:nvPr/>
        </p:nvSpPr>
        <p:spPr>
          <a:xfrm>
            <a:off x="1261160" y="5523371"/>
            <a:ext cx="7802880" cy="1224915"/>
          </a:xfrm>
          <a:prstGeom prst="rect">
            <a:avLst/>
          </a:prstGeom>
        </p:spPr>
        <p:txBody>
          <a:bodyPr wrap="square" lIns="0" tIns="129539" rIns="0" bIns="0" rtlCol="0" vert="horz">
            <a:spAutoFit/>
          </a:bodyPr>
          <a:lstStyle/>
          <a:p>
            <a:pPr algn="r" marR="84455">
              <a:lnSpc>
                <a:spcPct val="100000"/>
              </a:lnSpc>
              <a:spcBef>
                <a:spcPts val="1019"/>
              </a:spcBef>
            </a:pPr>
            <a:r>
              <a:rPr dirty="0" sz="1400" spc="-10">
                <a:latin typeface="Calibri"/>
                <a:cs typeface="Calibri"/>
              </a:rPr>
              <a:t>Thornton</a:t>
            </a:r>
            <a:r>
              <a:rPr dirty="0" sz="1400" spc="-25">
                <a:latin typeface="Calibri"/>
                <a:cs typeface="Calibri"/>
              </a:rPr>
              <a:t> </a:t>
            </a:r>
            <a:r>
              <a:rPr dirty="0" sz="1400">
                <a:latin typeface="Calibri"/>
                <a:cs typeface="Calibri"/>
              </a:rPr>
              <a:t>et</a:t>
            </a:r>
            <a:r>
              <a:rPr dirty="0" sz="1400" spc="-20">
                <a:latin typeface="Calibri"/>
                <a:cs typeface="Calibri"/>
              </a:rPr>
              <a:t> </a:t>
            </a:r>
            <a:r>
              <a:rPr dirty="0" sz="1400">
                <a:latin typeface="Calibri"/>
                <a:cs typeface="Calibri"/>
              </a:rPr>
              <a:t>al.,</a:t>
            </a:r>
            <a:r>
              <a:rPr dirty="0" sz="1400" spc="-20">
                <a:latin typeface="Calibri"/>
                <a:cs typeface="Calibri"/>
              </a:rPr>
              <a:t> </a:t>
            </a:r>
            <a:r>
              <a:rPr dirty="0" sz="1400" i="1">
                <a:latin typeface="Calibri"/>
                <a:cs typeface="Calibri"/>
              </a:rPr>
              <a:t>Nat.</a:t>
            </a:r>
            <a:r>
              <a:rPr dirty="0" sz="1400" spc="-30" i="1">
                <a:latin typeface="Calibri"/>
                <a:cs typeface="Calibri"/>
              </a:rPr>
              <a:t> </a:t>
            </a:r>
            <a:r>
              <a:rPr dirty="0" sz="1400" i="1">
                <a:latin typeface="Calibri"/>
                <a:cs typeface="Calibri"/>
              </a:rPr>
              <a:t>Med.</a:t>
            </a:r>
            <a:r>
              <a:rPr dirty="0" sz="1400">
                <a:latin typeface="Calibri"/>
                <a:cs typeface="Calibri"/>
              </a:rPr>
              <a:t>,</a:t>
            </a:r>
            <a:r>
              <a:rPr dirty="0" sz="1400" spc="-25">
                <a:latin typeface="Calibri"/>
                <a:cs typeface="Calibri"/>
              </a:rPr>
              <a:t> </a:t>
            </a:r>
            <a:r>
              <a:rPr dirty="0" sz="1400" spc="-20">
                <a:latin typeface="Calibri"/>
                <a:cs typeface="Calibri"/>
              </a:rPr>
              <a:t>2021</a:t>
            </a:r>
            <a:endParaRPr sz="1400">
              <a:latin typeface="Calibri"/>
              <a:cs typeface="Calibri"/>
            </a:endParaRPr>
          </a:p>
          <a:p>
            <a:pPr marL="129539">
              <a:lnSpc>
                <a:spcPts val="2125"/>
              </a:lnSpc>
              <a:spcBef>
                <a:spcPts val="1185"/>
              </a:spcBef>
            </a:pPr>
            <a:r>
              <a:rPr dirty="0" sz="1800" b="1">
                <a:solidFill>
                  <a:srgbClr val="FFFFFF"/>
                </a:solidFill>
                <a:latin typeface="游ゴシック"/>
                <a:cs typeface="游ゴシック"/>
              </a:rPr>
              <a:t>もともと単独で構造をとらない</a:t>
            </a:r>
            <a:r>
              <a:rPr dirty="0" u="sng" sz="1800" spc="-10" b="1">
                <a:solidFill>
                  <a:srgbClr val="FFFFFF"/>
                </a:solidFill>
                <a:uFill>
                  <a:solidFill>
                    <a:srgbClr val="FFFFFF"/>
                  </a:solidFill>
                </a:uFill>
                <a:latin typeface="游ゴシック"/>
                <a:cs typeface="游ゴシック"/>
              </a:rPr>
              <a:t>天然変性タンパク質</a:t>
            </a:r>
            <a:endParaRPr sz="1800">
              <a:latin typeface="游ゴシック"/>
              <a:cs typeface="游ゴシック"/>
            </a:endParaRPr>
          </a:p>
          <a:p>
            <a:pPr marL="12700">
              <a:lnSpc>
                <a:spcPts val="1989"/>
              </a:lnSpc>
            </a:pPr>
            <a:r>
              <a:rPr dirty="0" sz="1800" b="1">
                <a:solidFill>
                  <a:srgbClr val="FFFFFF"/>
                </a:solidFill>
                <a:latin typeface="Calibri"/>
                <a:cs typeface="Calibri"/>
              </a:rPr>
              <a:t>(intrincically</a:t>
            </a:r>
            <a:r>
              <a:rPr dirty="0" sz="1800" spc="-65" b="1">
                <a:solidFill>
                  <a:srgbClr val="FFFFFF"/>
                </a:solidFill>
                <a:latin typeface="Calibri"/>
                <a:cs typeface="Calibri"/>
              </a:rPr>
              <a:t> </a:t>
            </a:r>
            <a:r>
              <a:rPr dirty="0" sz="1800" spc="-10" b="1">
                <a:solidFill>
                  <a:srgbClr val="FFFFFF"/>
                </a:solidFill>
                <a:latin typeface="Calibri"/>
                <a:cs typeface="Calibri"/>
              </a:rPr>
              <a:t>disordered</a:t>
            </a:r>
            <a:r>
              <a:rPr dirty="0" sz="1800" spc="-65" b="1">
                <a:solidFill>
                  <a:srgbClr val="FFFFFF"/>
                </a:solidFill>
                <a:latin typeface="Calibri"/>
                <a:cs typeface="Calibri"/>
              </a:rPr>
              <a:t> </a:t>
            </a:r>
            <a:r>
              <a:rPr dirty="0" sz="1800" b="1">
                <a:solidFill>
                  <a:srgbClr val="FFFFFF"/>
                </a:solidFill>
                <a:latin typeface="Calibri"/>
                <a:cs typeface="Calibri"/>
              </a:rPr>
              <a:t>protein</a:t>
            </a:r>
            <a:r>
              <a:rPr dirty="0" sz="1800" spc="-35" b="1">
                <a:solidFill>
                  <a:srgbClr val="FFFFFF"/>
                </a:solidFill>
                <a:latin typeface="Calibri"/>
                <a:cs typeface="Calibri"/>
              </a:rPr>
              <a:t>, </a:t>
            </a:r>
            <a:r>
              <a:rPr dirty="0" sz="1800" spc="-10" b="1">
                <a:solidFill>
                  <a:srgbClr val="FFFFFF"/>
                </a:solidFill>
                <a:latin typeface="Calibri"/>
                <a:cs typeface="Calibri"/>
              </a:rPr>
              <a:t>IDP)</a:t>
            </a:r>
            <a:r>
              <a:rPr dirty="0" sz="1800" spc="-10" b="1">
                <a:solidFill>
                  <a:srgbClr val="FFFFFF"/>
                </a:solidFill>
                <a:latin typeface="游ゴシック"/>
                <a:cs typeface="游ゴシック"/>
              </a:rPr>
              <a:t>の構造予測は難しい</a:t>
            </a:r>
            <a:endParaRPr sz="1800">
              <a:latin typeface="游ゴシック"/>
              <a:cs typeface="游ゴシック"/>
            </a:endParaRPr>
          </a:p>
          <a:p>
            <a:pPr algn="r" marR="5080">
              <a:lnSpc>
                <a:spcPts val="1545"/>
              </a:lnSpc>
            </a:pPr>
            <a:r>
              <a:rPr dirty="0" sz="1400" spc="-20">
                <a:latin typeface="Calibri"/>
                <a:cs typeface="Calibri"/>
              </a:rPr>
              <a:t>Callaway,</a:t>
            </a:r>
            <a:r>
              <a:rPr dirty="0" sz="1400" spc="-35">
                <a:latin typeface="Calibri"/>
                <a:cs typeface="Calibri"/>
              </a:rPr>
              <a:t> </a:t>
            </a:r>
            <a:r>
              <a:rPr dirty="0" sz="1400" i="1">
                <a:latin typeface="Calibri"/>
                <a:cs typeface="Calibri"/>
              </a:rPr>
              <a:t>Nature</a:t>
            </a:r>
            <a:r>
              <a:rPr dirty="0" sz="1400">
                <a:latin typeface="Calibri"/>
                <a:cs typeface="Calibri"/>
              </a:rPr>
              <a:t>,</a:t>
            </a:r>
            <a:r>
              <a:rPr dirty="0" sz="1400" spc="-35">
                <a:latin typeface="Calibri"/>
                <a:cs typeface="Calibri"/>
              </a:rPr>
              <a:t> </a:t>
            </a:r>
            <a:r>
              <a:rPr dirty="0" sz="1400" spc="-20">
                <a:latin typeface="Calibri"/>
                <a:cs typeface="Calibri"/>
              </a:rPr>
              <a:t>2022</a:t>
            </a:r>
            <a:endParaRPr sz="1400">
              <a:latin typeface="Calibri"/>
              <a:cs typeface="Calibri"/>
            </a:endParaRPr>
          </a:p>
        </p:txBody>
      </p:sp>
      <p:pic>
        <p:nvPicPr>
          <p:cNvPr id="20" name="object 20" descr=""/>
          <p:cNvPicPr/>
          <p:nvPr/>
        </p:nvPicPr>
        <p:blipFill>
          <a:blip r:embed="rId11" cstate="print"/>
          <a:stretch>
            <a:fillRect/>
          </a:stretch>
        </p:blipFill>
        <p:spPr>
          <a:xfrm>
            <a:off x="223465" y="3320164"/>
            <a:ext cx="683950" cy="457805"/>
          </a:xfrm>
          <a:prstGeom prst="rect">
            <a:avLst/>
          </a:prstGeom>
        </p:spPr>
      </p:pic>
      <p:sp>
        <p:nvSpPr>
          <p:cNvPr id="21" name="object 21" descr=""/>
          <p:cNvSpPr/>
          <p:nvPr/>
        </p:nvSpPr>
        <p:spPr>
          <a:xfrm>
            <a:off x="5445302" y="2208949"/>
            <a:ext cx="1701800" cy="3462020"/>
          </a:xfrm>
          <a:custGeom>
            <a:avLst/>
            <a:gdLst/>
            <a:ahLst/>
            <a:cxnLst/>
            <a:rect l="l" t="t" r="r" b="b"/>
            <a:pathLst>
              <a:path w="1701800" h="3462020">
                <a:moveTo>
                  <a:pt x="0" y="0"/>
                </a:moveTo>
                <a:lnTo>
                  <a:pt x="1701430" y="0"/>
                </a:lnTo>
                <a:lnTo>
                  <a:pt x="1701430" y="3462021"/>
                </a:lnTo>
                <a:lnTo>
                  <a:pt x="0" y="3462021"/>
                </a:lnTo>
                <a:lnTo>
                  <a:pt x="0" y="0"/>
                </a:lnTo>
                <a:close/>
              </a:path>
            </a:pathLst>
          </a:custGeom>
          <a:ln w="19050">
            <a:solidFill>
              <a:srgbClr val="FF0000"/>
            </a:solidFill>
          </a:ln>
        </p:spPr>
        <p:txBody>
          <a:bodyPr wrap="square" lIns="0" tIns="0" rIns="0" bIns="0" rtlCol="0"/>
          <a:lstStyle/>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309372"/>
            <a:ext cx="6731000" cy="1293495"/>
          </a:xfrm>
          <a:prstGeom prst="rect"/>
        </p:spPr>
        <p:txBody>
          <a:bodyPr wrap="square" lIns="0" tIns="93980" rIns="0" bIns="0" rtlCol="0" vert="horz">
            <a:spAutoFit/>
          </a:bodyPr>
          <a:lstStyle/>
          <a:p>
            <a:pPr marL="12700" marR="5080">
              <a:lnSpc>
                <a:spcPts val="4700"/>
              </a:lnSpc>
              <a:spcBef>
                <a:spcPts val="740"/>
              </a:spcBef>
            </a:pPr>
            <a:r>
              <a:rPr dirty="0" sz="4400" spc="-5"/>
              <a:t>タンパク質の不安定化を</a:t>
            </a:r>
            <a:r>
              <a:rPr dirty="0" sz="4400" spc="-50"/>
              <a:t> </a:t>
            </a:r>
            <a:r>
              <a:rPr dirty="0" sz="4400" spc="-5"/>
              <a:t>予測する構造としては有⽤</a:t>
            </a:r>
            <a:endParaRPr sz="4400"/>
          </a:p>
        </p:txBody>
      </p:sp>
      <p:sp>
        <p:nvSpPr>
          <p:cNvPr id="3" name="object 3" descr=""/>
          <p:cNvSpPr txBox="1"/>
          <p:nvPr/>
        </p:nvSpPr>
        <p:spPr>
          <a:xfrm>
            <a:off x="6757352" y="6510019"/>
            <a:ext cx="230759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Calibri"/>
                <a:cs typeface="Calibri"/>
              </a:rPr>
              <a:t>Akdel</a:t>
            </a:r>
            <a:r>
              <a:rPr dirty="0" sz="1800" spc="-40">
                <a:latin typeface="Calibri"/>
                <a:cs typeface="Calibri"/>
              </a:rPr>
              <a:t> </a:t>
            </a:r>
            <a:r>
              <a:rPr dirty="0" sz="1800">
                <a:latin typeface="Calibri"/>
                <a:cs typeface="Calibri"/>
              </a:rPr>
              <a:t>et</a:t>
            </a:r>
            <a:r>
              <a:rPr dirty="0" sz="1800" spc="-35">
                <a:latin typeface="Calibri"/>
                <a:cs typeface="Calibri"/>
              </a:rPr>
              <a:t> </a:t>
            </a:r>
            <a:r>
              <a:rPr dirty="0" sz="1800">
                <a:latin typeface="Calibri"/>
                <a:cs typeface="Calibri"/>
              </a:rPr>
              <a:t>al.,</a:t>
            </a:r>
            <a:r>
              <a:rPr dirty="0" sz="1800" spc="-35">
                <a:latin typeface="Calibri"/>
                <a:cs typeface="Calibri"/>
              </a:rPr>
              <a:t> </a:t>
            </a:r>
            <a:r>
              <a:rPr dirty="0" sz="1800" i="1">
                <a:latin typeface="Calibri"/>
                <a:cs typeface="Calibri"/>
              </a:rPr>
              <a:t>NSMB</a:t>
            </a:r>
            <a:r>
              <a:rPr dirty="0" sz="1800">
                <a:latin typeface="Calibri"/>
                <a:cs typeface="Calibri"/>
              </a:rPr>
              <a:t>,</a:t>
            </a:r>
            <a:r>
              <a:rPr dirty="0" sz="1800" spc="-35">
                <a:latin typeface="Calibri"/>
                <a:cs typeface="Calibri"/>
              </a:rPr>
              <a:t> </a:t>
            </a:r>
            <a:r>
              <a:rPr dirty="0" sz="1800" spc="-20">
                <a:latin typeface="Calibri"/>
                <a:cs typeface="Calibri"/>
              </a:rPr>
              <a:t>2022</a:t>
            </a:r>
            <a:endParaRPr sz="1800">
              <a:latin typeface="Calibri"/>
              <a:cs typeface="Calibri"/>
            </a:endParaRPr>
          </a:p>
        </p:txBody>
      </p:sp>
      <p:grpSp>
        <p:nvGrpSpPr>
          <p:cNvPr id="4" name="object 4" descr=""/>
          <p:cNvGrpSpPr/>
          <p:nvPr/>
        </p:nvGrpSpPr>
        <p:grpSpPr>
          <a:xfrm>
            <a:off x="1051322" y="2636177"/>
            <a:ext cx="3169285" cy="3026410"/>
            <a:chOff x="1051322" y="2636177"/>
            <a:chExt cx="3169285" cy="3026410"/>
          </a:xfrm>
        </p:grpSpPr>
        <p:pic>
          <p:nvPicPr>
            <p:cNvPr id="5" name="object 5" descr=""/>
            <p:cNvPicPr/>
            <p:nvPr/>
          </p:nvPicPr>
          <p:blipFill>
            <a:blip r:embed="rId2" cstate="print"/>
            <a:stretch>
              <a:fillRect/>
            </a:stretch>
          </p:blipFill>
          <p:spPr>
            <a:xfrm>
              <a:off x="1051322" y="2636177"/>
              <a:ext cx="3168930" cy="3025792"/>
            </a:xfrm>
            <a:prstGeom prst="rect">
              <a:avLst/>
            </a:prstGeom>
          </p:spPr>
        </p:pic>
        <p:pic>
          <p:nvPicPr>
            <p:cNvPr id="6" name="object 6" descr=""/>
            <p:cNvPicPr/>
            <p:nvPr/>
          </p:nvPicPr>
          <p:blipFill>
            <a:blip r:embed="rId3" cstate="print"/>
            <a:stretch>
              <a:fillRect/>
            </a:stretch>
          </p:blipFill>
          <p:spPr>
            <a:xfrm>
              <a:off x="3539490" y="3450132"/>
              <a:ext cx="110141" cy="204586"/>
            </a:xfrm>
            <a:prstGeom prst="rect">
              <a:avLst/>
            </a:prstGeom>
          </p:spPr>
        </p:pic>
        <p:pic>
          <p:nvPicPr>
            <p:cNvPr id="7" name="object 7" descr=""/>
            <p:cNvPicPr/>
            <p:nvPr/>
          </p:nvPicPr>
          <p:blipFill>
            <a:blip r:embed="rId4" cstate="print"/>
            <a:stretch>
              <a:fillRect/>
            </a:stretch>
          </p:blipFill>
          <p:spPr>
            <a:xfrm>
              <a:off x="3539490" y="4055440"/>
              <a:ext cx="110141" cy="204586"/>
            </a:xfrm>
            <a:prstGeom prst="rect">
              <a:avLst/>
            </a:prstGeom>
          </p:spPr>
        </p:pic>
        <p:pic>
          <p:nvPicPr>
            <p:cNvPr id="8" name="object 8" descr=""/>
            <p:cNvPicPr/>
            <p:nvPr/>
          </p:nvPicPr>
          <p:blipFill>
            <a:blip r:embed="rId3" cstate="print"/>
            <a:stretch>
              <a:fillRect/>
            </a:stretch>
          </p:blipFill>
          <p:spPr>
            <a:xfrm>
              <a:off x="3127375" y="4643577"/>
              <a:ext cx="110141" cy="204586"/>
            </a:xfrm>
            <a:prstGeom prst="rect">
              <a:avLst/>
            </a:prstGeom>
          </p:spPr>
        </p:pic>
      </p:grpSp>
      <p:pic>
        <p:nvPicPr>
          <p:cNvPr id="9" name="object 9" descr=""/>
          <p:cNvPicPr/>
          <p:nvPr/>
        </p:nvPicPr>
        <p:blipFill>
          <a:blip r:embed="rId5" cstate="print"/>
          <a:stretch>
            <a:fillRect/>
          </a:stretch>
        </p:blipFill>
        <p:spPr>
          <a:xfrm>
            <a:off x="4938382" y="3105061"/>
            <a:ext cx="3165962" cy="2088061"/>
          </a:xfrm>
          <a:prstGeom prst="rect">
            <a:avLst/>
          </a:prstGeom>
        </p:spPr>
      </p:pic>
      <p:sp>
        <p:nvSpPr>
          <p:cNvPr id="10" name="object 10" descr=""/>
          <p:cNvSpPr txBox="1"/>
          <p:nvPr/>
        </p:nvSpPr>
        <p:spPr>
          <a:xfrm>
            <a:off x="7650797" y="4725923"/>
            <a:ext cx="914400" cy="455295"/>
          </a:xfrm>
          <a:prstGeom prst="rect">
            <a:avLst/>
          </a:prstGeom>
        </p:spPr>
        <p:txBody>
          <a:bodyPr wrap="square" lIns="0" tIns="9525" rIns="0" bIns="0" rtlCol="0" vert="horz">
            <a:spAutoFit/>
          </a:bodyPr>
          <a:lstStyle/>
          <a:p>
            <a:pPr marL="12700" marR="5080">
              <a:lnSpc>
                <a:spcPct val="101400"/>
              </a:lnSpc>
              <a:spcBef>
                <a:spcPts val="75"/>
              </a:spcBef>
            </a:pPr>
            <a:r>
              <a:rPr dirty="0" sz="1400" spc="-10">
                <a:latin typeface="Calibri"/>
                <a:cs typeface="Calibri"/>
              </a:rPr>
              <a:t>↑</a:t>
            </a:r>
            <a:r>
              <a:rPr dirty="0" sz="1400" spc="-15">
                <a:latin typeface="游ゴシック"/>
                <a:cs typeface="游ゴシック"/>
              </a:rPr>
              <a:t>不安定化</a:t>
            </a:r>
            <a:r>
              <a:rPr dirty="0" sz="1400" spc="-10">
                <a:latin typeface="游ゴシック"/>
                <a:cs typeface="游ゴシック"/>
              </a:rPr>
              <a:t>以外の要因</a:t>
            </a:r>
            <a:endParaRPr sz="1400">
              <a:latin typeface="游ゴシック"/>
              <a:cs typeface="游ゴシック"/>
            </a:endParaRPr>
          </a:p>
        </p:txBody>
      </p:sp>
      <p:sp>
        <p:nvSpPr>
          <p:cNvPr id="11" name="object 11" descr=""/>
          <p:cNvSpPr txBox="1"/>
          <p:nvPr/>
        </p:nvSpPr>
        <p:spPr>
          <a:xfrm>
            <a:off x="5181637" y="2209291"/>
            <a:ext cx="2767965" cy="722630"/>
          </a:xfrm>
          <a:prstGeom prst="rect">
            <a:avLst/>
          </a:prstGeom>
        </p:spPr>
        <p:txBody>
          <a:bodyPr wrap="square" lIns="0" tIns="12700" rIns="0" bIns="0" rtlCol="0" vert="horz">
            <a:spAutoFit/>
          </a:bodyPr>
          <a:lstStyle/>
          <a:p>
            <a:pPr marL="12700">
              <a:lnSpc>
                <a:spcPct val="100000"/>
              </a:lnSpc>
              <a:spcBef>
                <a:spcPts val="100"/>
              </a:spcBef>
            </a:pPr>
            <a:r>
              <a:rPr dirty="0" sz="1800" spc="-25">
                <a:latin typeface="Calibri"/>
                <a:cs typeface="Calibri"/>
              </a:rPr>
              <a:t>Rosetta</a:t>
            </a:r>
            <a:r>
              <a:rPr dirty="0" sz="1800">
                <a:latin typeface="游ゴシック"/>
                <a:cs typeface="游ゴシック"/>
              </a:rPr>
              <a:t>による</a:t>
            </a:r>
            <a:r>
              <a:rPr dirty="0" sz="1800" spc="-10" i="1">
                <a:latin typeface="Calibri"/>
                <a:cs typeface="Calibri"/>
              </a:rPr>
              <a:t>ΔΔG</a:t>
            </a:r>
            <a:r>
              <a:rPr dirty="0" sz="1800" spc="-20">
                <a:latin typeface="游ゴシック"/>
                <a:cs typeface="游ゴシック"/>
              </a:rPr>
              <a:t>の予測</a:t>
            </a:r>
            <a:endParaRPr sz="1800">
              <a:latin typeface="游ゴシック"/>
              <a:cs typeface="游ゴシック"/>
            </a:endParaRPr>
          </a:p>
          <a:p>
            <a:pPr marL="12700" marR="5080">
              <a:lnSpc>
                <a:spcPts val="1610"/>
              </a:lnSpc>
              <a:spcBef>
                <a:spcPts val="150"/>
              </a:spcBef>
            </a:pPr>
            <a:r>
              <a:rPr dirty="0" sz="1400">
                <a:latin typeface="游ゴシック"/>
                <a:cs typeface="游ゴシック"/>
              </a:rPr>
              <a:t>ヒトのスフィンゴ糖脂質デルタ</a:t>
            </a:r>
            <a:r>
              <a:rPr dirty="0" sz="1400" spc="-20">
                <a:latin typeface="Calibri"/>
                <a:cs typeface="Calibri"/>
              </a:rPr>
              <a:t>(4)-</a:t>
            </a:r>
            <a:r>
              <a:rPr dirty="0" sz="1400">
                <a:latin typeface="游ゴシック"/>
                <a:cs typeface="游ゴシック"/>
              </a:rPr>
              <a:t>デサチュラーゼ</a:t>
            </a:r>
            <a:r>
              <a:rPr dirty="0" sz="1400" spc="-10">
                <a:latin typeface="Calibri"/>
                <a:cs typeface="Calibri"/>
              </a:rPr>
              <a:t>(DEGS1)</a:t>
            </a:r>
            <a:r>
              <a:rPr dirty="0" sz="1400" spc="-10">
                <a:latin typeface="游ゴシック"/>
                <a:cs typeface="游ゴシック"/>
              </a:rPr>
              <a:t>と疾患変異</a:t>
            </a:r>
            <a:endParaRPr sz="1400">
              <a:latin typeface="游ゴシック"/>
              <a:cs typeface="游ゴシック"/>
            </a:endParaRPr>
          </a:p>
        </p:txBody>
      </p:sp>
      <p:sp>
        <p:nvSpPr>
          <p:cNvPr id="12" name="object 12" descr=""/>
          <p:cNvSpPr txBox="1"/>
          <p:nvPr/>
        </p:nvSpPr>
        <p:spPr>
          <a:xfrm>
            <a:off x="7859064" y="3454908"/>
            <a:ext cx="914400" cy="452120"/>
          </a:xfrm>
          <a:prstGeom prst="rect">
            <a:avLst/>
          </a:prstGeom>
        </p:spPr>
        <p:txBody>
          <a:bodyPr wrap="square" lIns="0" tIns="12700" rIns="0" bIns="0" rtlCol="0" vert="horz">
            <a:spAutoFit/>
          </a:bodyPr>
          <a:lstStyle/>
          <a:p>
            <a:pPr marL="12700" marR="5080">
              <a:lnSpc>
                <a:spcPct val="100000"/>
              </a:lnSpc>
              <a:spcBef>
                <a:spcPts val="100"/>
              </a:spcBef>
            </a:pPr>
            <a:r>
              <a:rPr dirty="0" sz="1400" spc="-10">
                <a:solidFill>
                  <a:srgbClr val="FF0000"/>
                </a:solidFill>
                <a:latin typeface="游ゴシック"/>
                <a:cs typeface="游ゴシック"/>
              </a:rPr>
              <a:t>タンパク質</a:t>
            </a:r>
            <a:r>
              <a:rPr dirty="0" sz="1400" spc="-15">
                <a:solidFill>
                  <a:srgbClr val="FF0000"/>
                </a:solidFill>
                <a:latin typeface="游ゴシック"/>
                <a:cs typeface="游ゴシック"/>
              </a:rPr>
              <a:t>不安定化</a:t>
            </a:r>
            <a:endParaRPr sz="1400">
              <a:latin typeface="游ゴシック"/>
              <a:cs typeface="游ゴシック"/>
            </a:endParaRPr>
          </a:p>
        </p:txBody>
      </p:sp>
      <p:sp>
        <p:nvSpPr>
          <p:cNvPr id="13" name="object 13" descr=""/>
          <p:cNvSpPr txBox="1"/>
          <p:nvPr/>
        </p:nvSpPr>
        <p:spPr>
          <a:xfrm>
            <a:off x="975536" y="1886203"/>
            <a:ext cx="3454400" cy="568325"/>
          </a:xfrm>
          <a:prstGeom prst="rect">
            <a:avLst/>
          </a:prstGeom>
        </p:spPr>
        <p:txBody>
          <a:bodyPr wrap="square" lIns="0" tIns="12700" rIns="0" bIns="0" rtlCol="0" vert="horz">
            <a:spAutoFit/>
          </a:bodyPr>
          <a:lstStyle/>
          <a:p>
            <a:pPr marL="12700">
              <a:lnSpc>
                <a:spcPts val="2135"/>
              </a:lnSpc>
              <a:spcBef>
                <a:spcPts val="100"/>
              </a:spcBef>
            </a:pPr>
            <a:r>
              <a:rPr dirty="0" sz="1800" spc="-5">
                <a:latin typeface="游ゴシック"/>
                <a:cs typeface="游ゴシック"/>
              </a:rPr>
              <a:t>タンパク質への変異が引き起こす</a:t>
            </a:r>
            <a:endParaRPr sz="1800">
              <a:latin typeface="游ゴシック"/>
              <a:cs typeface="游ゴシック"/>
            </a:endParaRPr>
          </a:p>
          <a:p>
            <a:pPr marL="12700">
              <a:lnSpc>
                <a:spcPts val="2135"/>
              </a:lnSpc>
            </a:pPr>
            <a:r>
              <a:rPr dirty="0" sz="1800" spc="-10" i="1">
                <a:latin typeface="Calibri"/>
                <a:cs typeface="Calibri"/>
              </a:rPr>
              <a:t>ΔΔG</a:t>
            </a:r>
            <a:r>
              <a:rPr dirty="0" sz="1800" spc="-5">
                <a:latin typeface="游ゴシック"/>
                <a:cs typeface="游ゴシック"/>
              </a:rPr>
              <a:t>の予測値と実験値の⽐較</a:t>
            </a:r>
            <a:endParaRPr sz="1800">
              <a:latin typeface="游ゴシック"/>
              <a:cs typeface="游ゴシック"/>
            </a:endParaRPr>
          </a:p>
        </p:txBody>
      </p:sp>
      <p:sp>
        <p:nvSpPr>
          <p:cNvPr id="14" name="object 14" descr=""/>
          <p:cNvSpPr txBox="1"/>
          <p:nvPr/>
        </p:nvSpPr>
        <p:spPr>
          <a:xfrm>
            <a:off x="1464436" y="5833364"/>
            <a:ext cx="3177540" cy="568325"/>
          </a:xfrm>
          <a:prstGeom prst="rect">
            <a:avLst/>
          </a:prstGeom>
        </p:spPr>
        <p:txBody>
          <a:bodyPr wrap="square" lIns="0" tIns="12700" rIns="0" bIns="0" rtlCol="0" vert="horz">
            <a:spAutoFit/>
          </a:bodyPr>
          <a:lstStyle/>
          <a:p>
            <a:pPr marL="12700">
              <a:lnSpc>
                <a:spcPts val="2135"/>
              </a:lnSpc>
              <a:spcBef>
                <a:spcPts val="100"/>
              </a:spcBef>
            </a:pPr>
            <a:r>
              <a:rPr dirty="0" sz="1800" spc="-5">
                <a:latin typeface="游ゴシック"/>
                <a:cs typeface="游ゴシック"/>
              </a:rPr>
              <a:t>実験構造を使った場合と</a:t>
            </a:r>
            <a:endParaRPr sz="1800">
              <a:latin typeface="游ゴシック"/>
              <a:cs typeface="游ゴシック"/>
            </a:endParaRPr>
          </a:p>
          <a:p>
            <a:pPr marL="12700">
              <a:lnSpc>
                <a:spcPts val="2135"/>
              </a:lnSpc>
            </a:pPr>
            <a:r>
              <a:rPr dirty="0" sz="1800" spc="-10">
                <a:latin typeface="Calibri"/>
                <a:cs typeface="Calibri"/>
              </a:rPr>
              <a:t>AF2</a:t>
            </a:r>
            <a:r>
              <a:rPr dirty="0" sz="1800">
                <a:latin typeface="游ゴシック"/>
                <a:cs typeface="游ゴシック"/>
              </a:rPr>
              <a:t>構造</a:t>
            </a:r>
            <a:r>
              <a:rPr dirty="0" sz="1800">
                <a:latin typeface="Calibri"/>
                <a:cs typeface="Calibri"/>
              </a:rPr>
              <a:t>(pLDDT</a:t>
            </a:r>
            <a:r>
              <a:rPr dirty="0" sz="1800" spc="-20">
                <a:latin typeface="Calibri"/>
                <a:cs typeface="Calibri"/>
              </a:rPr>
              <a:t> &gt; </a:t>
            </a:r>
            <a:r>
              <a:rPr dirty="0" sz="1800" spc="-10">
                <a:latin typeface="Calibri"/>
                <a:cs typeface="Calibri"/>
              </a:rPr>
              <a:t>90)</a:t>
            </a:r>
            <a:r>
              <a:rPr dirty="0" sz="1800" spc="-10">
                <a:latin typeface="游ゴシック"/>
                <a:cs typeface="游ゴシック"/>
              </a:rPr>
              <a:t>に差がない</a:t>
            </a:r>
            <a:endParaRPr sz="1800">
              <a:latin typeface="游ゴシック"/>
              <a:cs typeface="游ゴシック"/>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156972"/>
            <a:ext cx="7289800" cy="695960"/>
          </a:xfrm>
          <a:prstGeom prst="rect"/>
        </p:spPr>
        <p:txBody>
          <a:bodyPr wrap="square" lIns="0" tIns="12700" rIns="0" bIns="0" rtlCol="0" vert="horz">
            <a:spAutoFit/>
          </a:bodyPr>
          <a:lstStyle/>
          <a:p>
            <a:pPr marL="12700">
              <a:lnSpc>
                <a:spcPct val="100000"/>
              </a:lnSpc>
              <a:spcBef>
                <a:spcPts val="100"/>
              </a:spcBef>
            </a:pPr>
            <a:r>
              <a:rPr dirty="0" sz="4400" spc="-5"/>
              <a:t>現時点での限界と今後の課題</a:t>
            </a:r>
            <a:endParaRPr sz="4400"/>
          </a:p>
        </p:txBody>
      </p:sp>
      <p:sp>
        <p:nvSpPr>
          <p:cNvPr id="3" name="object 3" descr=""/>
          <p:cNvSpPr txBox="1">
            <a:spLocks noGrp="1"/>
          </p:cNvSpPr>
          <p:nvPr>
            <p:ph type="body" idx="1"/>
          </p:nvPr>
        </p:nvSpPr>
        <p:spPr>
          <a:prstGeom prst="rect"/>
        </p:spPr>
        <p:txBody>
          <a:bodyPr wrap="square" lIns="0" tIns="12700" rIns="0" bIns="0" rtlCol="0" vert="horz">
            <a:spAutoFit/>
          </a:bodyPr>
          <a:lstStyle/>
          <a:p>
            <a:pPr marL="297815" indent="-285115">
              <a:lnSpc>
                <a:spcPts val="2125"/>
              </a:lnSpc>
              <a:spcBef>
                <a:spcPts val="100"/>
              </a:spcBef>
              <a:buFont typeface="Arial"/>
              <a:buChar char="•"/>
              <a:tabLst>
                <a:tab pos="297815" algn="l"/>
              </a:tabLst>
            </a:pPr>
            <a:r>
              <a:rPr dirty="0"/>
              <a:t>ドッキングの鋳型として（ドラッグデザイン等</a:t>
            </a:r>
            <a:r>
              <a:rPr dirty="0" spc="-50"/>
              <a:t>）</a:t>
            </a:r>
          </a:p>
          <a:p>
            <a:pPr lvl="1" marL="754380" indent="-285115">
              <a:lnSpc>
                <a:spcPts val="2125"/>
              </a:lnSpc>
              <a:buFont typeface="Arial"/>
              <a:buChar char="►"/>
              <a:tabLst>
                <a:tab pos="754380" algn="l"/>
              </a:tabLst>
            </a:pPr>
            <a:r>
              <a:rPr dirty="0" sz="1800" spc="-5">
                <a:latin typeface="游ゴシック"/>
                <a:cs typeface="游ゴシック"/>
              </a:rPr>
              <a:t>実験構造ほど正確ではないが「違うもの」がヒットする</a:t>
            </a:r>
            <a:endParaRPr sz="1800">
              <a:latin typeface="游ゴシック"/>
              <a:cs typeface="游ゴシック"/>
            </a:endParaRPr>
          </a:p>
          <a:p>
            <a:pPr marL="297815" indent="-285115">
              <a:lnSpc>
                <a:spcPts val="2125"/>
              </a:lnSpc>
              <a:spcBef>
                <a:spcPts val="45"/>
              </a:spcBef>
              <a:buFont typeface="Arial"/>
              <a:buChar char="•"/>
              <a:tabLst>
                <a:tab pos="297815" algn="l"/>
              </a:tabLst>
            </a:pPr>
            <a:r>
              <a:rPr dirty="0" spc="-5"/>
              <a:t>構造を破壊するミスセンス変異の予測</a:t>
            </a:r>
          </a:p>
          <a:p>
            <a:pPr lvl="1" marL="754380" indent="-285115">
              <a:lnSpc>
                <a:spcPts val="2125"/>
              </a:lnSpc>
              <a:buFont typeface="Arial"/>
              <a:buChar char="►"/>
              <a:tabLst>
                <a:tab pos="754380" algn="l"/>
              </a:tabLst>
            </a:pPr>
            <a:r>
              <a:rPr dirty="0" sz="1800">
                <a:latin typeface="游ゴシック"/>
                <a:cs typeface="游ゴシック"/>
              </a:rPr>
              <a:t>分⼦進化にもとづいた変異の配列が</a:t>
            </a:r>
            <a:r>
              <a:rPr dirty="0" sz="1800" spc="-20">
                <a:latin typeface="Calibri"/>
                <a:cs typeface="Calibri"/>
              </a:rPr>
              <a:t>DB</a:t>
            </a:r>
            <a:r>
              <a:rPr dirty="0" sz="1800" spc="-10">
                <a:latin typeface="游ゴシック"/>
                <a:cs typeface="游ゴシック"/>
              </a:rPr>
              <a:t>にないため難しい？</a:t>
            </a:r>
            <a:endParaRPr sz="1800">
              <a:latin typeface="游ゴシック"/>
              <a:cs typeface="游ゴシック"/>
            </a:endParaRPr>
          </a:p>
          <a:p>
            <a:pPr lvl="1" marL="755015" marR="5080" indent="-285750">
              <a:lnSpc>
                <a:spcPct val="102200"/>
              </a:lnSpc>
              <a:buFont typeface="Arial"/>
              <a:buChar char="►"/>
              <a:tabLst>
                <a:tab pos="755015" algn="l"/>
              </a:tabLst>
            </a:pPr>
            <a:r>
              <a:rPr dirty="0" sz="1800">
                <a:latin typeface="游ゴシック"/>
                <a:cs typeface="游ゴシック"/>
              </a:rPr>
              <a:t>フォールド</a:t>
            </a:r>
            <a:r>
              <a:rPr dirty="0" sz="1800" spc="-10">
                <a:latin typeface="Calibri"/>
                <a:cs typeface="Calibri"/>
              </a:rPr>
              <a:t>/</a:t>
            </a:r>
            <a:r>
              <a:rPr dirty="0" sz="1800" spc="-5">
                <a:latin typeface="游ゴシック"/>
                <a:cs typeface="游ゴシック"/>
              </a:rPr>
              <a:t>アンフォールドの予測をするためにはタンパク質の物理学から学習する必要がある</a:t>
            </a:r>
            <a:endParaRPr sz="1800">
              <a:latin typeface="游ゴシック"/>
              <a:cs typeface="游ゴシック"/>
            </a:endParaRPr>
          </a:p>
          <a:p>
            <a:pPr marL="297815" indent="-285115">
              <a:lnSpc>
                <a:spcPts val="2090"/>
              </a:lnSpc>
              <a:buFont typeface="Arial"/>
              <a:buChar char="•"/>
              <a:tabLst>
                <a:tab pos="297815" algn="l"/>
              </a:tabLst>
            </a:pPr>
            <a:r>
              <a:rPr dirty="0" spc="-5"/>
              <a:t>複数のコンフォメーションの予測</a:t>
            </a:r>
          </a:p>
          <a:p>
            <a:pPr lvl="1" marL="754380" indent="-285115">
              <a:lnSpc>
                <a:spcPts val="2125"/>
              </a:lnSpc>
              <a:spcBef>
                <a:spcPts val="50"/>
              </a:spcBef>
              <a:buFont typeface="Arial"/>
              <a:buChar char="►"/>
              <a:tabLst>
                <a:tab pos="754380" algn="l"/>
              </a:tabLst>
            </a:pPr>
            <a:r>
              <a:rPr dirty="0" sz="1800" spc="-10">
                <a:latin typeface="游ゴシック"/>
                <a:cs typeface="游ゴシック"/>
              </a:rPr>
              <a:t>現時点では難しい</a:t>
            </a:r>
            <a:endParaRPr sz="1800">
              <a:latin typeface="游ゴシック"/>
              <a:cs typeface="游ゴシック"/>
            </a:endParaRPr>
          </a:p>
          <a:p>
            <a:pPr lvl="1" marL="754380" indent="-285115">
              <a:lnSpc>
                <a:spcPts val="2125"/>
              </a:lnSpc>
              <a:buFont typeface="Arial"/>
              <a:buChar char="►"/>
              <a:tabLst>
                <a:tab pos="754380" algn="l"/>
              </a:tabLst>
            </a:pPr>
            <a:r>
              <a:rPr dirty="0" sz="1800" spc="-5">
                <a:latin typeface="游ゴシック"/>
                <a:cs typeface="游ゴシック"/>
              </a:rPr>
              <a:t>細胞内の他のタンパク質との相互作⽤にも依る</a:t>
            </a:r>
            <a:endParaRPr sz="1800">
              <a:latin typeface="游ゴシック"/>
              <a:cs typeface="游ゴシック"/>
            </a:endParaRPr>
          </a:p>
          <a:p>
            <a:pPr marL="297815" indent="-285115">
              <a:lnSpc>
                <a:spcPct val="100000"/>
              </a:lnSpc>
              <a:spcBef>
                <a:spcPts val="50"/>
              </a:spcBef>
              <a:buFont typeface="Arial"/>
              <a:buChar char="•"/>
              <a:tabLst>
                <a:tab pos="297815" algn="l"/>
              </a:tabLst>
            </a:pPr>
            <a:r>
              <a:rPr dirty="0" spc="-10"/>
              <a:t>複合体構造</a:t>
            </a:r>
          </a:p>
          <a:p>
            <a:pPr lvl="1" marL="754380" indent="-285115">
              <a:lnSpc>
                <a:spcPts val="2125"/>
              </a:lnSpc>
              <a:spcBef>
                <a:spcPts val="45"/>
              </a:spcBef>
              <a:buFont typeface="Arial"/>
              <a:buChar char="►"/>
              <a:tabLst>
                <a:tab pos="754380" algn="l"/>
              </a:tabLst>
            </a:pPr>
            <a:r>
              <a:rPr dirty="0" sz="1800" spc="-10">
                <a:latin typeface="游ゴシック"/>
                <a:cs typeface="游ゴシック"/>
              </a:rPr>
              <a:t>今後改善するはず</a:t>
            </a:r>
            <a:endParaRPr sz="1800">
              <a:latin typeface="游ゴシック"/>
              <a:cs typeface="游ゴシック"/>
            </a:endParaRPr>
          </a:p>
          <a:p>
            <a:pPr marL="297815" indent="-285115">
              <a:lnSpc>
                <a:spcPts val="2125"/>
              </a:lnSpc>
              <a:buFont typeface="Arial"/>
              <a:buChar char="•"/>
              <a:tabLst>
                <a:tab pos="297815" algn="l"/>
              </a:tabLst>
            </a:pPr>
            <a:r>
              <a:rPr dirty="0" spc="-5"/>
              <a:t>何と結合するかの予測は難しい</a:t>
            </a:r>
          </a:p>
          <a:p>
            <a:pPr lvl="1" marL="754380" indent="-285115">
              <a:lnSpc>
                <a:spcPct val="100000"/>
              </a:lnSpc>
              <a:spcBef>
                <a:spcPts val="50"/>
              </a:spcBef>
              <a:buFont typeface="Arial"/>
              <a:buChar char="►"/>
              <a:tabLst>
                <a:tab pos="754380" algn="l"/>
              </a:tabLst>
            </a:pPr>
            <a:r>
              <a:rPr dirty="0" sz="1800" spc="-5">
                <a:latin typeface="游ゴシック"/>
                <a:cs typeface="游ゴシック"/>
              </a:rPr>
              <a:t>低分⼦化合物の種類は無数にある</a:t>
            </a:r>
            <a:endParaRPr sz="1800">
              <a:latin typeface="游ゴシック"/>
              <a:cs typeface="游ゴシック"/>
            </a:endParaRPr>
          </a:p>
        </p:txBody>
      </p:sp>
      <p:sp>
        <p:nvSpPr>
          <p:cNvPr id="4" name="object 4" descr=""/>
          <p:cNvSpPr txBox="1"/>
          <p:nvPr/>
        </p:nvSpPr>
        <p:spPr>
          <a:xfrm>
            <a:off x="1132597" y="5006276"/>
            <a:ext cx="7110095" cy="923925"/>
          </a:xfrm>
          <a:prstGeom prst="rect">
            <a:avLst/>
          </a:prstGeom>
          <a:ln w="12700">
            <a:solidFill>
              <a:srgbClr val="4472C4"/>
            </a:solidFill>
          </a:ln>
        </p:spPr>
        <p:txBody>
          <a:bodyPr wrap="square" lIns="0" tIns="31750" rIns="0" bIns="0" rtlCol="0" vert="horz">
            <a:spAutoFit/>
          </a:bodyPr>
          <a:lstStyle/>
          <a:p>
            <a:pPr marL="91440">
              <a:lnSpc>
                <a:spcPts val="2135"/>
              </a:lnSpc>
              <a:spcBef>
                <a:spcPts val="250"/>
              </a:spcBef>
            </a:pPr>
            <a:r>
              <a:rPr dirty="0" sz="1800" spc="-5">
                <a:latin typeface="游ゴシック"/>
                <a:cs typeface="游ゴシック"/>
              </a:rPr>
              <a:t>ラジオしかなかったときにはニュース原稿を読むだけだったのが、</a:t>
            </a:r>
            <a:endParaRPr sz="1800">
              <a:latin typeface="游ゴシック"/>
              <a:cs typeface="游ゴシック"/>
            </a:endParaRPr>
          </a:p>
          <a:p>
            <a:pPr marL="91440" marR="1054100">
              <a:lnSpc>
                <a:spcPts val="2180"/>
              </a:lnSpc>
              <a:spcBef>
                <a:spcPts val="35"/>
              </a:spcBef>
            </a:pPr>
            <a:r>
              <a:rPr dirty="0" sz="1800" spc="-20">
                <a:latin typeface="Calibri"/>
                <a:cs typeface="Calibri"/>
              </a:rPr>
              <a:t>TV</a:t>
            </a:r>
            <a:r>
              <a:rPr dirty="0" sz="1800" spc="-5">
                <a:latin typeface="游ゴシック"/>
                <a:cs typeface="游ゴシック"/>
              </a:rPr>
              <a:t>が出現するとニュース番組も⼤きく変わったような変化</a:t>
            </a:r>
            <a:r>
              <a:rPr dirty="0" sz="1800" spc="-50">
                <a:latin typeface="游ゴシック"/>
                <a:cs typeface="游ゴシック"/>
              </a:rPr>
              <a:t> </a:t>
            </a:r>
            <a:r>
              <a:rPr dirty="0" sz="1800">
                <a:latin typeface="Calibri"/>
                <a:cs typeface="Calibri"/>
              </a:rPr>
              <a:t>(by</a:t>
            </a:r>
            <a:r>
              <a:rPr dirty="0" sz="1800" spc="-20">
                <a:latin typeface="Calibri"/>
                <a:cs typeface="Calibri"/>
              </a:rPr>
              <a:t> </a:t>
            </a:r>
            <a:r>
              <a:rPr dirty="0" sz="1800" spc="-10">
                <a:latin typeface="Calibri"/>
                <a:cs typeface="Calibri"/>
              </a:rPr>
              <a:t>AlQuaraishi)</a:t>
            </a:r>
            <a:endParaRPr sz="1800">
              <a:latin typeface="Calibri"/>
              <a:cs typeface="Calibri"/>
            </a:endParaRPr>
          </a:p>
        </p:txBody>
      </p:sp>
      <p:sp>
        <p:nvSpPr>
          <p:cNvPr id="5" name="object 5" descr=""/>
          <p:cNvSpPr txBox="1"/>
          <p:nvPr/>
        </p:nvSpPr>
        <p:spPr>
          <a:xfrm>
            <a:off x="6721576" y="6336284"/>
            <a:ext cx="2152015" cy="299720"/>
          </a:xfrm>
          <a:prstGeom prst="rect">
            <a:avLst/>
          </a:prstGeom>
        </p:spPr>
        <p:txBody>
          <a:bodyPr wrap="square" lIns="0" tIns="12700" rIns="0" bIns="0" rtlCol="0" vert="horz">
            <a:spAutoFit/>
          </a:bodyPr>
          <a:lstStyle/>
          <a:p>
            <a:pPr marL="12700">
              <a:lnSpc>
                <a:spcPct val="100000"/>
              </a:lnSpc>
              <a:spcBef>
                <a:spcPts val="100"/>
              </a:spcBef>
            </a:pPr>
            <a:r>
              <a:rPr dirty="0" sz="1800" spc="-25">
                <a:latin typeface="Calibri"/>
                <a:cs typeface="Calibri"/>
              </a:rPr>
              <a:t>Callaway,</a:t>
            </a:r>
            <a:r>
              <a:rPr dirty="0" sz="1800" spc="-45">
                <a:latin typeface="Calibri"/>
                <a:cs typeface="Calibri"/>
              </a:rPr>
              <a:t> </a:t>
            </a:r>
            <a:r>
              <a:rPr dirty="0" sz="1800" i="1">
                <a:latin typeface="Calibri"/>
                <a:cs typeface="Calibri"/>
              </a:rPr>
              <a:t>Nature</a:t>
            </a:r>
            <a:r>
              <a:rPr dirty="0" sz="1800">
                <a:latin typeface="Calibri"/>
                <a:cs typeface="Calibri"/>
              </a:rPr>
              <a:t>,</a:t>
            </a:r>
            <a:r>
              <a:rPr dirty="0" sz="1800" spc="-45">
                <a:latin typeface="Calibri"/>
                <a:cs typeface="Calibri"/>
              </a:rPr>
              <a:t> </a:t>
            </a:r>
            <a:r>
              <a:rPr dirty="0" sz="1800" spc="-20">
                <a:latin typeface="Calibri"/>
                <a:cs typeface="Calibri"/>
              </a:rPr>
              <a:t>2022</a:t>
            </a:r>
            <a:endParaRPr sz="1800">
              <a:latin typeface="Calibri"/>
              <a:cs typeface="Calibri"/>
            </a:endParaRPr>
          </a:p>
        </p:txBody>
      </p:sp>
      <p:pic>
        <p:nvPicPr>
          <p:cNvPr id="6" name="object 6" descr=""/>
          <p:cNvPicPr/>
          <p:nvPr/>
        </p:nvPicPr>
        <p:blipFill>
          <a:blip r:embed="rId2" cstate="print"/>
          <a:stretch>
            <a:fillRect/>
          </a:stretch>
        </p:blipFill>
        <p:spPr>
          <a:xfrm>
            <a:off x="6658152" y="4166646"/>
            <a:ext cx="954892" cy="729762"/>
          </a:xfrm>
          <a:prstGeom prst="rect">
            <a:avLst/>
          </a:prstGeom>
        </p:spPr>
      </p:pic>
      <p:grpSp>
        <p:nvGrpSpPr>
          <p:cNvPr id="7" name="object 7" descr=""/>
          <p:cNvGrpSpPr/>
          <p:nvPr/>
        </p:nvGrpSpPr>
        <p:grpSpPr>
          <a:xfrm>
            <a:off x="7676451" y="3967822"/>
            <a:ext cx="1276350" cy="929005"/>
            <a:chOff x="7676451" y="3967822"/>
            <a:chExt cx="1276350" cy="929005"/>
          </a:xfrm>
        </p:grpSpPr>
        <p:pic>
          <p:nvPicPr>
            <p:cNvPr id="8" name="object 8" descr=""/>
            <p:cNvPicPr/>
            <p:nvPr/>
          </p:nvPicPr>
          <p:blipFill>
            <a:blip r:embed="rId3" cstate="print"/>
            <a:stretch>
              <a:fillRect/>
            </a:stretch>
          </p:blipFill>
          <p:spPr>
            <a:xfrm>
              <a:off x="8054441" y="3967822"/>
              <a:ext cx="898173" cy="928585"/>
            </a:xfrm>
            <a:prstGeom prst="rect">
              <a:avLst/>
            </a:prstGeom>
          </p:spPr>
        </p:pic>
        <p:sp>
          <p:nvSpPr>
            <p:cNvPr id="9" name="object 9" descr=""/>
            <p:cNvSpPr/>
            <p:nvPr/>
          </p:nvSpPr>
          <p:spPr>
            <a:xfrm>
              <a:off x="7682801" y="4377448"/>
              <a:ext cx="347980" cy="335280"/>
            </a:xfrm>
            <a:custGeom>
              <a:avLst/>
              <a:gdLst/>
              <a:ahLst/>
              <a:cxnLst/>
              <a:rect l="l" t="t" r="r" b="b"/>
              <a:pathLst>
                <a:path w="347979" h="335279">
                  <a:moveTo>
                    <a:pt x="179984" y="0"/>
                  </a:moveTo>
                  <a:lnTo>
                    <a:pt x="179984" y="83692"/>
                  </a:lnTo>
                  <a:lnTo>
                    <a:pt x="0" y="83692"/>
                  </a:lnTo>
                  <a:lnTo>
                    <a:pt x="0" y="251053"/>
                  </a:lnTo>
                  <a:lnTo>
                    <a:pt x="179984" y="251053"/>
                  </a:lnTo>
                  <a:lnTo>
                    <a:pt x="179984" y="334733"/>
                  </a:lnTo>
                  <a:lnTo>
                    <a:pt x="347357" y="167373"/>
                  </a:lnTo>
                  <a:lnTo>
                    <a:pt x="179984" y="0"/>
                  </a:lnTo>
                  <a:close/>
                </a:path>
              </a:pathLst>
            </a:custGeom>
            <a:solidFill>
              <a:srgbClr val="4472C4"/>
            </a:solidFill>
          </p:spPr>
          <p:txBody>
            <a:bodyPr wrap="square" lIns="0" tIns="0" rIns="0" bIns="0" rtlCol="0"/>
            <a:lstStyle/>
            <a:p/>
          </p:txBody>
        </p:sp>
        <p:sp>
          <p:nvSpPr>
            <p:cNvPr id="10" name="object 10" descr=""/>
            <p:cNvSpPr/>
            <p:nvPr/>
          </p:nvSpPr>
          <p:spPr>
            <a:xfrm>
              <a:off x="7682801" y="4377448"/>
              <a:ext cx="347980" cy="335280"/>
            </a:xfrm>
            <a:custGeom>
              <a:avLst/>
              <a:gdLst/>
              <a:ahLst/>
              <a:cxnLst/>
              <a:rect l="l" t="t" r="r" b="b"/>
              <a:pathLst>
                <a:path w="347979" h="335279">
                  <a:moveTo>
                    <a:pt x="0" y="83683"/>
                  </a:moveTo>
                  <a:lnTo>
                    <a:pt x="179988" y="83683"/>
                  </a:lnTo>
                  <a:lnTo>
                    <a:pt x="179988" y="0"/>
                  </a:lnTo>
                  <a:lnTo>
                    <a:pt x="347355" y="167368"/>
                  </a:lnTo>
                  <a:lnTo>
                    <a:pt x="179988" y="334735"/>
                  </a:lnTo>
                  <a:lnTo>
                    <a:pt x="179988" y="251051"/>
                  </a:lnTo>
                  <a:lnTo>
                    <a:pt x="0" y="251051"/>
                  </a:lnTo>
                  <a:lnTo>
                    <a:pt x="0" y="83683"/>
                  </a:lnTo>
                  <a:close/>
                </a:path>
              </a:pathLst>
            </a:custGeom>
            <a:ln w="12700">
              <a:solidFill>
                <a:srgbClr val="2F528F"/>
              </a:solidFill>
            </a:ln>
          </p:spPr>
          <p:txBody>
            <a:bodyPr wrap="square" lIns="0" tIns="0" rIns="0" bIns="0" rtlCol="0"/>
            <a:lstStyle/>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306324"/>
            <a:ext cx="6172200" cy="695960"/>
          </a:xfrm>
          <a:prstGeom prst="rect"/>
        </p:spPr>
        <p:txBody>
          <a:bodyPr wrap="square" lIns="0" tIns="12700" rIns="0" bIns="0" rtlCol="0" vert="horz">
            <a:spAutoFit/>
          </a:bodyPr>
          <a:lstStyle/>
          <a:p>
            <a:pPr marL="12700">
              <a:lnSpc>
                <a:spcPct val="100000"/>
              </a:lnSpc>
              <a:spcBef>
                <a:spcPts val="100"/>
              </a:spcBef>
            </a:pPr>
            <a:r>
              <a:rPr dirty="0" sz="4400" spc="-5"/>
              <a:t>とてもためになる読み物</a:t>
            </a:r>
            <a:endParaRPr sz="4400"/>
          </a:p>
        </p:txBody>
      </p:sp>
      <p:pic>
        <p:nvPicPr>
          <p:cNvPr id="3" name="object 3" descr=""/>
          <p:cNvPicPr/>
          <p:nvPr/>
        </p:nvPicPr>
        <p:blipFill>
          <a:blip r:embed="rId2" cstate="print"/>
          <a:stretch>
            <a:fillRect/>
          </a:stretch>
        </p:blipFill>
        <p:spPr>
          <a:xfrm>
            <a:off x="0" y="1333497"/>
            <a:ext cx="9001506" cy="4777810"/>
          </a:xfrm>
          <a:prstGeom prst="rect">
            <a:avLst/>
          </a:prstGeom>
        </p:spPr>
      </p:pic>
      <p:sp>
        <p:nvSpPr>
          <p:cNvPr id="4" name="object 4" descr=""/>
          <p:cNvSpPr txBox="1"/>
          <p:nvPr/>
        </p:nvSpPr>
        <p:spPr>
          <a:xfrm>
            <a:off x="4650740" y="6156452"/>
            <a:ext cx="3636645" cy="299720"/>
          </a:xfrm>
          <a:prstGeom prst="rect">
            <a:avLst/>
          </a:prstGeom>
        </p:spPr>
        <p:txBody>
          <a:bodyPr wrap="square" lIns="0" tIns="12700" rIns="0" bIns="0" rtlCol="0" vert="horz">
            <a:spAutoFit/>
          </a:bodyPr>
          <a:lstStyle/>
          <a:p>
            <a:pPr marL="12700">
              <a:lnSpc>
                <a:spcPct val="100000"/>
              </a:lnSpc>
              <a:spcBef>
                <a:spcPts val="100"/>
              </a:spcBef>
            </a:pPr>
            <a:r>
              <a:rPr dirty="0" sz="1800" spc="-10">
                <a:latin typeface="Calibri"/>
                <a:cs typeface="Calibri"/>
              </a:rPr>
              <a:t>https://doi.org/10.11234/jsbibr.2022.3</a:t>
            </a:r>
            <a:endParaRPr sz="18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382940" y="1052169"/>
            <a:ext cx="3020060" cy="741680"/>
          </a:xfrm>
          <a:custGeom>
            <a:avLst/>
            <a:gdLst/>
            <a:ahLst/>
            <a:cxnLst/>
            <a:rect l="l" t="t" r="r" b="b"/>
            <a:pathLst>
              <a:path w="3020060" h="741680">
                <a:moveTo>
                  <a:pt x="0" y="87205"/>
                </a:moveTo>
                <a:lnTo>
                  <a:pt x="6853" y="53261"/>
                </a:lnTo>
                <a:lnTo>
                  <a:pt x="25541" y="25541"/>
                </a:lnTo>
                <a:lnTo>
                  <a:pt x="53260" y="6853"/>
                </a:lnTo>
                <a:lnTo>
                  <a:pt x="87205" y="0"/>
                </a:lnTo>
                <a:lnTo>
                  <a:pt x="503296" y="0"/>
                </a:lnTo>
                <a:lnTo>
                  <a:pt x="1258240" y="0"/>
                </a:lnTo>
                <a:lnTo>
                  <a:pt x="2932571" y="0"/>
                </a:lnTo>
                <a:lnTo>
                  <a:pt x="2966515" y="6853"/>
                </a:lnTo>
                <a:lnTo>
                  <a:pt x="2994236" y="25541"/>
                </a:lnTo>
                <a:lnTo>
                  <a:pt x="3012927" y="53261"/>
                </a:lnTo>
                <a:lnTo>
                  <a:pt x="3019781" y="87205"/>
                </a:lnTo>
                <a:lnTo>
                  <a:pt x="3019781" y="305212"/>
                </a:lnTo>
                <a:lnTo>
                  <a:pt x="3019781" y="436017"/>
                </a:lnTo>
                <a:lnTo>
                  <a:pt x="3012927" y="469958"/>
                </a:lnTo>
                <a:lnTo>
                  <a:pt x="2994236" y="497677"/>
                </a:lnTo>
                <a:lnTo>
                  <a:pt x="2966515" y="516366"/>
                </a:lnTo>
                <a:lnTo>
                  <a:pt x="2932571" y="523219"/>
                </a:lnTo>
                <a:lnTo>
                  <a:pt x="1258240" y="523219"/>
                </a:lnTo>
                <a:lnTo>
                  <a:pt x="589128" y="741322"/>
                </a:lnTo>
                <a:lnTo>
                  <a:pt x="503296" y="523219"/>
                </a:lnTo>
                <a:lnTo>
                  <a:pt x="87205" y="523219"/>
                </a:lnTo>
                <a:lnTo>
                  <a:pt x="53260" y="516366"/>
                </a:lnTo>
                <a:lnTo>
                  <a:pt x="25541" y="497677"/>
                </a:lnTo>
                <a:lnTo>
                  <a:pt x="6853" y="469958"/>
                </a:lnTo>
                <a:lnTo>
                  <a:pt x="0" y="436014"/>
                </a:lnTo>
                <a:lnTo>
                  <a:pt x="0" y="305212"/>
                </a:lnTo>
                <a:lnTo>
                  <a:pt x="0" y="87205"/>
                </a:lnTo>
                <a:close/>
              </a:path>
            </a:pathLst>
          </a:custGeom>
          <a:ln w="12700">
            <a:solidFill>
              <a:srgbClr val="2F528F"/>
            </a:solidFill>
          </a:ln>
        </p:spPr>
        <p:txBody>
          <a:bodyPr wrap="square" lIns="0" tIns="0" rIns="0" bIns="0" rtlCol="0"/>
          <a:lstStyle/>
          <a:p/>
        </p:txBody>
      </p:sp>
      <p:pic>
        <p:nvPicPr>
          <p:cNvPr id="3" name="object 3" descr=""/>
          <p:cNvPicPr/>
          <p:nvPr/>
        </p:nvPicPr>
        <p:blipFill>
          <a:blip r:embed="rId2" cstate="print"/>
          <a:stretch>
            <a:fillRect/>
          </a:stretch>
        </p:blipFill>
        <p:spPr>
          <a:xfrm>
            <a:off x="382939" y="2304529"/>
            <a:ext cx="2890520" cy="1844039"/>
          </a:xfrm>
          <a:prstGeom prst="rect">
            <a:avLst/>
          </a:prstGeom>
        </p:spPr>
      </p:pic>
      <p:sp>
        <p:nvSpPr>
          <p:cNvPr id="4" name="object 4" descr=""/>
          <p:cNvSpPr txBox="1"/>
          <p:nvPr/>
        </p:nvSpPr>
        <p:spPr>
          <a:xfrm>
            <a:off x="2352497" y="4133088"/>
            <a:ext cx="1050925" cy="193040"/>
          </a:xfrm>
          <a:prstGeom prst="rect">
            <a:avLst/>
          </a:prstGeom>
        </p:spPr>
        <p:txBody>
          <a:bodyPr wrap="square" lIns="0" tIns="12700" rIns="0" bIns="0" rtlCol="0" vert="horz">
            <a:spAutoFit/>
          </a:bodyPr>
          <a:lstStyle/>
          <a:p>
            <a:pPr marL="12700">
              <a:lnSpc>
                <a:spcPct val="100000"/>
              </a:lnSpc>
              <a:spcBef>
                <a:spcPts val="100"/>
              </a:spcBef>
            </a:pPr>
            <a:r>
              <a:rPr dirty="0" sz="1100">
                <a:latin typeface="Calibri"/>
                <a:cs typeface="Calibri"/>
              </a:rPr>
              <a:t>Cα</a:t>
            </a:r>
            <a:r>
              <a:rPr dirty="0" sz="1100" spc="-15">
                <a:latin typeface="Calibri"/>
                <a:cs typeface="Calibri"/>
              </a:rPr>
              <a:t> </a:t>
            </a:r>
            <a:r>
              <a:rPr dirty="0" sz="1100">
                <a:latin typeface="Calibri"/>
                <a:cs typeface="Calibri"/>
              </a:rPr>
              <a:t>RMSD</a:t>
            </a:r>
            <a:r>
              <a:rPr dirty="0" sz="1100" spc="-20">
                <a:latin typeface="Calibri"/>
                <a:cs typeface="Calibri"/>
              </a:rPr>
              <a:t> </a:t>
            </a:r>
            <a:r>
              <a:rPr dirty="0" sz="1100">
                <a:latin typeface="Calibri"/>
                <a:cs typeface="Calibri"/>
              </a:rPr>
              <a:t>=</a:t>
            </a:r>
            <a:r>
              <a:rPr dirty="0" sz="1100" spc="-15">
                <a:latin typeface="Calibri"/>
                <a:cs typeface="Calibri"/>
              </a:rPr>
              <a:t> </a:t>
            </a:r>
            <a:r>
              <a:rPr dirty="0" sz="1100">
                <a:latin typeface="Calibri"/>
                <a:cs typeface="Calibri"/>
              </a:rPr>
              <a:t>1.77</a:t>
            </a:r>
            <a:r>
              <a:rPr dirty="0" sz="1100" spc="-10">
                <a:latin typeface="Calibri"/>
                <a:cs typeface="Calibri"/>
              </a:rPr>
              <a:t> </a:t>
            </a:r>
            <a:r>
              <a:rPr dirty="0" sz="1100" spc="-50">
                <a:latin typeface="Calibri"/>
                <a:cs typeface="Calibri"/>
              </a:rPr>
              <a:t>Å</a:t>
            </a:r>
            <a:endParaRPr sz="1100">
              <a:latin typeface="Calibri"/>
              <a:cs typeface="Calibri"/>
            </a:endParaRPr>
          </a:p>
        </p:txBody>
      </p:sp>
      <p:sp>
        <p:nvSpPr>
          <p:cNvPr id="5" name="object 5" descr=""/>
          <p:cNvSpPr txBox="1"/>
          <p:nvPr/>
        </p:nvSpPr>
        <p:spPr>
          <a:xfrm>
            <a:off x="440542" y="5762244"/>
            <a:ext cx="2446655" cy="455295"/>
          </a:xfrm>
          <a:prstGeom prst="rect">
            <a:avLst/>
          </a:prstGeom>
        </p:spPr>
        <p:txBody>
          <a:bodyPr wrap="square" lIns="0" tIns="9525" rIns="0" bIns="0" rtlCol="0" vert="horz">
            <a:spAutoFit/>
          </a:bodyPr>
          <a:lstStyle/>
          <a:p>
            <a:pPr marL="12700" marR="5080">
              <a:lnSpc>
                <a:spcPct val="101400"/>
              </a:lnSpc>
              <a:spcBef>
                <a:spcPts val="75"/>
              </a:spcBef>
            </a:pPr>
            <a:r>
              <a:rPr dirty="0" sz="1400">
                <a:latin typeface="游ゴシック"/>
                <a:cs typeface="游ゴシック"/>
              </a:rPr>
              <a:t>結晶ができて</a:t>
            </a:r>
            <a:r>
              <a:rPr dirty="0" sz="1400" spc="-10">
                <a:latin typeface="Calibri"/>
                <a:cs typeface="Calibri"/>
              </a:rPr>
              <a:t>X</a:t>
            </a:r>
            <a:r>
              <a:rPr dirty="0" sz="1400" spc="-10">
                <a:latin typeface="游ゴシック"/>
                <a:cs typeface="游ゴシック"/>
              </a:rPr>
              <a:t>線の反射データ</a:t>
            </a:r>
            <a:r>
              <a:rPr dirty="0" sz="1400">
                <a:latin typeface="游ゴシック"/>
                <a:cs typeface="游ゴシック"/>
              </a:rPr>
              <a:t>も得られる！（</a:t>
            </a:r>
            <a:r>
              <a:rPr dirty="0" sz="1400" spc="-25">
                <a:latin typeface="游ゴシック"/>
                <a:cs typeface="游ゴシック"/>
              </a:rPr>
              <a:t>分解能 </a:t>
            </a:r>
            <a:r>
              <a:rPr dirty="0" sz="1400">
                <a:latin typeface="Calibri"/>
                <a:cs typeface="Calibri"/>
              </a:rPr>
              <a:t>2.0</a:t>
            </a:r>
            <a:r>
              <a:rPr dirty="0" sz="1400" spc="-5">
                <a:latin typeface="Calibri"/>
                <a:cs typeface="Calibri"/>
              </a:rPr>
              <a:t> </a:t>
            </a:r>
            <a:r>
              <a:rPr dirty="0" sz="1400" spc="-25">
                <a:latin typeface="Calibri"/>
                <a:cs typeface="Calibri"/>
              </a:rPr>
              <a:t>Å!</a:t>
            </a:r>
            <a:r>
              <a:rPr dirty="0" sz="1400" spc="-25">
                <a:latin typeface="游ゴシック"/>
                <a:cs typeface="游ゴシック"/>
              </a:rPr>
              <a:t>）</a:t>
            </a:r>
            <a:endParaRPr sz="1400">
              <a:latin typeface="游ゴシック"/>
              <a:cs typeface="游ゴシック"/>
            </a:endParaRPr>
          </a:p>
        </p:txBody>
      </p:sp>
      <p:sp>
        <p:nvSpPr>
          <p:cNvPr id="6" name="object 6" descr=""/>
          <p:cNvSpPr txBox="1"/>
          <p:nvPr/>
        </p:nvSpPr>
        <p:spPr>
          <a:xfrm>
            <a:off x="4762995" y="5734811"/>
            <a:ext cx="1270000" cy="873125"/>
          </a:xfrm>
          <a:prstGeom prst="rect">
            <a:avLst/>
          </a:prstGeom>
        </p:spPr>
        <p:txBody>
          <a:bodyPr wrap="square" lIns="0" tIns="12700" rIns="0" bIns="0" rtlCol="0" vert="horz">
            <a:spAutoFit/>
          </a:bodyPr>
          <a:lstStyle/>
          <a:p>
            <a:pPr algn="ctr">
              <a:lnSpc>
                <a:spcPct val="100000"/>
              </a:lnSpc>
              <a:spcBef>
                <a:spcPts val="100"/>
              </a:spcBef>
            </a:pPr>
            <a:r>
              <a:rPr dirty="0" sz="1400" spc="-10">
                <a:latin typeface="Calibri"/>
                <a:cs typeface="Calibri"/>
              </a:rPr>
              <a:t>2021</a:t>
            </a:r>
            <a:r>
              <a:rPr dirty="0" sz="1400">
                <a:latin typeface="游ゴシック"/>
                <a:cs typeface="游ゴシック"/>
              </a:rPr>
              <a:t>年</a:t>
            </a:r>
            <a:r>
              <a:rPr dirty="0" sz="1400" spc="-10">
                <a:latin typeface="Calibri"/>
                <a:cs typeface="Calibri"/>
              </a:rPr>
              <a:t>7</a:t>
            </a:r>
            <a:r>
              <a:rPr dirty="0" sz="1400" spc="-50">
                <a:latin typeface="游ゴシック"/>
                <a:cs typeface="游ゴシック"/>
              </a:rPr>
              <a:t>⽉</a:t>
            </a:r>
            <a:endParaRPr sz="1400">
              <a:latin typeface="游ゴシック"/>
              <a:cs typeface="游ゴシック"/>
            </a:endParaRPr>
          </a:p>
          <a:p>
            <a:pPr algn="ctr" marL="49530" marR="41910">
              <a:lnSpc>
                <a:spcPct val="100000"/>
              </a:lnSpc>
              <a:spcBef>
                <a:spcPts val="20"/>
              </a:spcBef>
            </a:pPr>
            <a:r>
              <a:rPr dirty="0" sz="1400" spc="-10">
                <a:latin typeface="Calibri"/>
                <a:cs typeface="Calibri"/>
              </a:rPr>
              <a:t>AlphaFold2</a:t>
            </a:r>
            <a:r>
              <a:rPr dirty="0" sz="1400" spc="-25">
                <a:latin typeface="游ゴシック"/>
                <a:cs typeface="游ゴシック"/>
              </a:rPr>
              <a:t>登場</a:t>
            </a:r>
            <a:r>
              <a:rPr dirty="0" sz="1400" spc="-10">
                <a:latin typeface="游ゴシック"/>
                <a:cs typeface="游ゴシック"/>
              </a:rPr>
              <a:t>予測構造が</a:t>
            </a:r>
            <a:endParaRPr sz="1400">
              <a:latin typeface="游ゴシック"/>
              <a:cs typeface="游ゴシック"/>
            </a:endParaRPr>
          </a:p>
          <a:p>
            <a:pPr marL="12700">
              <a:lnSpc>
                <a:spcPts val="1610"/>
              </a:lnSpc>
            </a:pPr>
            <a:r>
              <a:rPr dirty="0" sz="1400" spc="-10">
                <a:latin typeface="游ゴシック"/>
                <a:cs typeface="游ゴシック"/>
              </a:rPr>
              <a:t>ほとんど同じ！</a:t>
            </a:r>
            <a:endParaRPr sz="1400">
              <a:latin typeface="游ゴシック"/>
              <a:cs typeface="游ゴシック"/>
            </a:endParaRPr>
          </a:p>
        </p:txBody>
      </p:sp>
      <p:grpSp>
        <p:nvGrpSpPr>
          <p:cNvPr id="7" name="object 7" descr=""/>
          <p:cNvGrpSpPr/>
          <p:nvPr/>
        </p:nvGrpSpPr>
        <p:grpSpPr>
          <a:xfrm>
            <a:off x="5500687" y="2192769"/>
            <a:ext cx="2832100" cy="4112895"/>
            <a:chOff x="5500687" y="2192769"/>
            <a:chExt cx="2832100" cy="4112895"/>
          </a:xfrm>
        </p:grpSpPr>
        <p:pic>
          <p:nvPicPr>
            <p:cNvPr id="8" name="object 8" descr=""/>
            <p:cNvPicPr/>
            <p:nvPr/>
          </p:nvPicPr>
          <p:blipFill>
            <a:blip r:embed="rId3" cstate="print"/>
            <a:stretch>
              <a:fillRect/>
            </a:stretch>
          </p:blipFill>
          <p:spPr>
            <a:xfrm>
              <a:off x="5624829" y="4075267"/>
              <a:ext cx="2707639" cy="2230120"/>
            </a:xfrm>
            <a:prstGeom prst="rect">
              <a:avLst/>
            </a:prstGeom>
          </p:spPr>
        </p:pic>
        <p:sp>
          <p:nvSpPr>
            <p:cNvPr id="9" name="object 9" descr=""/>
            <p:cNvSpPr/>
            <p:nvPr/>
          </p:nvSpPr>
          <p:spPr>
            <a:xfrm>
              <a:off x="5500687" y="3669537"/>
              <a:ext cx="85725" cy="958215"/>
            </a:xfrm>
            <a:custGeom>
              <a:avLst/>
              <a:gdLst/>
              <a:ahLst/>
              <a:cxnLst/>
              <a:rect l="l" t="t" r="r" b="b"/>
              <a:pathLst>
                <a:path w="85725" h="958214">
                  <a:moveTo>
                    <a:pt x="28575" y="872324"/>
                  </a:moveTo>
                  <a:lnTo>
                    <a:pt x="0" y="872324"/>
                  </a:lnTo>
                  <a:lnTo>
                    <a:pt x="42862" y="958049"/>
                  </a:lnTo>
                  <a:lnTo>
                    <a:pt x="78581" y="886612"/>
                  </a:lnTo>
                  <a:lnTo>
                    <a:pt x="28575" y="886612"/>
                  </a:lnTo>
                  <a:lnTo>
                    <a:pt x="28575" y="872324"/>
                  </a:lnTo>
                  <a:close/>
                </a:path>
                <a:path w="85725" h="958214">
                  <a:moveTo>
                    <a:pt x="57150" y="0"/>
                  </a:moveTo>
                  <a:lnTo>
                    <a:pt x="28575" y="0"/>
                  </a:lnTo>
                  <a:lnTo>
                    <a:pt x="28575" y="886612"/>
                  </a:lnTo>
                  <a:lnTo>
                    <a:pt x="57150" y="886612"/>
                  </a:lnTo>
                  <a:lnTo>
                    <a:pt x="57150" y="0"/>
                  </a:lnTo>
                  <a:close/>
                </a:path>
                <a:path w="85725" h="958214">
                  <a:moveTo>
                    <a:pt x="85725" y="872324"/>
                  </a:moveTo>
                  <a:lnTo>
                    <a:pt x="57150" y="872324"/>
                  </a:lnTo>
                  <a:lnTo>
                    <a:pt x="57150" y="886612"/>
                  </a:lnTo>
                  <a:lnTo>
                    <a:pt x="78581" y="886612"/>
                  </a:lnTo>
                  <a:lnTo>
                    <a:pt x="85725" y="872324"/>
                  </a:lnTo>
                  <a:close/>
                </a:path>
              </a:pathLst>
            </a:custGeom>
            <a:solidFill>
              <a:srgbClr val="4472C4"/>
            </a:solidFill>
          </p:spPr>
          <p:txBody>
            <a:bodyPr wrap="square" lIns="0" tIns="0" rIns="0" bIns="0" rtlCol="0"/>
            <a:lstStyle/>
            <a:p/>
          </p:txBody>
        </p:sp>
        <p:pic>
          <p:nvPicPr>
            <p:cNvPr id="10" name="object 10" descr=""/>
            <p:cNvPicPr/>
            <p:nvPr/>
          </p:nvPicPr>
          <p:blipFill>
            <a:blip r:embed="rId4" cstate="print"/>
            <a:stretch>
              <a:fillRect/>
            </a:stretch>
          </p:blipFill>
          <p:spPr>
            <a:xfrm>
              <a:off x="5624829" y="2192769"/>
              <a:ext cx="2682239" cy="1955800"/>
            </a:xfrm>
            <a:prstGeom prst="rect">
              <a:avLst/>
            </a:prstGeom>
          </p:spPr>
        </p:pic>
      </p:grpSp>
      <p:sp>
        <p:nvSpPr>
          <p:cNvPr id="11" name="object 11" descr=""/>
          <p:cNvSpPr txBox="1"/>
          <p:nvPr/>
        </p:nvSpPr>
        <p:spPr>
          <a:xfrm>
            <a:off x="7317168" y="6339840"/>
            <a:ext cx="1050925" cy="193040"/>
          </a:xfrm>
          <a:prstGeom prst="rect">
            <a:avLst/>
          </a:prstGeom>
        </p:spPr>
        <p:txBody>
          <a:bodyPr wrap="square" lIns="0" tIns="12700" rIns="0" bIns="0" rtlCol="0" vert="horz">
            <a:spAutoFit/>
          </a:bodyPr>
          <a:lstStyle/>
          <a:p>
            <a:pPr marL="12700">
              <a:lnSpc>
                <a:spcPct val="100000"/>
              </a:lnSpc>
              <a:spcBef>
                <a:spcPts val="100"/>
              </a:spcBef>
            </a:pPr>
            <a:r>
              <a:rPr dirty="0" sz="1100">
                <a:latin typeface="Calibri"/>
                <a:cs typeface="Calibri"/>
              </a:rPr>
              <a:t>Cα</a:t>
            </a:r>
            <a:r>
              <a:rPr dirty="0" sz="1100" spc="-15">
                <a:latin typeface="Calibri"/>
                <a:cs typeface="Calibri"/>
              </a:rPr>
              <a:t> </a:t>
            </a:r>
            <a:r>
              <a:rPr dirty="0" sz="1100">
                <a:latin typeface="Calibri"/>
                <a:cs typeface="Calibri"/>
              </a:rPr>
              <a:t>RMSD</a:t>
            </a:r>
            <a:r>
              <a:rPr dirty="0" sz="1100" spc="-20">
                <a:latin typeface="Calibri"/>
                <a:cs typeface="Calibri"/>
              </a:rPr>
              <a:t> </a:t>
            </a:r>
            <a:r>
              <a:rPr dirty="0" sz="1100">
                <a:latin typeface="Calibri"/>
                <a:cs typeface="Calibri"/>
              </a:rPr>
              <a:t>=</a:t>
            </a:r>
            <a:r>
              <a:rPr dirty="0" sz="1100" spc="-15">
                <a:latin typeface="Calibri"/>
                <a:cs typeface="Calibri"/>
              </a:rPr>
              <a:t> </a:t>
            </a:r>
            <a:r>
              <a:rPr dirty="0" sz="1100">
                <a:latin typeface="Calibri"/>
                <a:cs typeface="Calibri"/>
              </a:rPr>
              <a:t>0.47</a:t>
            </a:r>
            <a:r>
              <a:rPr dirty="0" sz="1100" spc="-10">
                <a:latin typeface="Calibri"/>
                <a:cs typeface="Calibri"/>
              </a:rPr>
              <a:t> </a:t>
            </a:r>
            <a:r>
              <a:rPr dirty="0" sz="1100" spc="-50">
                <a:latin typeface="Calibri"/>
                <a:cs typeface="Calibri"/>
              </a:rPr>
              <a:t>Å</a:t>
            </a:r>
            <a:endParaRPr sz="1100">
              <a:latin typeface="Calibri"/>
              <a:cs typeface="Calibri"/>
            </a:endParaRPr>
          </a:p>
        </p:txBody>
      </p:sp>
      <p:sp>
        <p:nvSpPr>
          <p:cNvPr id="12" name="object 12" descr=""/>
          <p:cNvSpPr/>
          <p:nvPr/>
        </p:nvSpPr>
        <p:spPr>
          <a:xfrm>
            <a:off x="3491496" y="3669538"/>
            <a:ext cx="85725" cy="958215"/>
          </a:xfrm>
          <a:custGeom>
            <a:avLst/>
            <a:gdLst/>
            <a:ahLst/>
            <a:cxnLst/>
            <a:rect l="l" t="t" r="r" b="b"/>
            <a:pathLst>
              <a:path w="85725" h="958214">
                <a:moveTo>
                  <a:pt x="57150" y="71437"/>
                </a:moveTo>
                <a:lnTo>
                  <a:pt x="28575" y="71437"/>
                </a:lnTo>
                <a:lnTo>
                  <a:pt x="28575" y="958049"/>
                </a:lnTo>
                <a:lnTo>
                  <a:pt x="57150" y="958049"/>
                </a:lnTo>
                <a:lnTo>
                  <a:pt x="57150" y="71437"/>
                </a:lnTo>
                <a:close/>
              </a:path>
              <a:path w="85725" h="958214">
                <a:moveTo>
                  <a:pt x="42862" y="0"/>
                </a:moveTo>
                <a:lnTo>
                  <a:pt x="0" y="85725"/>
                </a:lnTo>
                <a:lnTo>
                  <a:pt x="28575" y="85725"/>
                </a:lnTo>
                <a:lnTo>
                  <a:pt x="28575" y="71437"/>
                </a:lnTo>
                <a:lnTo>
                  <a:pt x="78581" y="71437"/>
                </a:lnTo>
                <a:lnTo>
                  <a:pt x="42862" y="0"/>
                </a:lnTo>
                <a:close/>
              </a:path>
              <a:path w="85725" h="958214">
                <a:moveTo>
                  <a:pt x="78581" y="71437"/>
                </a:moveTo>
                <a:lnTo>
                  <a:pt x="57150" y="71437"/>
                </a:lnTo>
                <a:lnTo>
                  <a:pt x="57150" y="85725"/>
                </a:lnTo>
                <a:lnTo>
                  <a:pt x="85725" y="85725"/>
                </a:lnTo>
                <a:lnTo>
                  <a:pt x="78581" y="71437"/>
                </a:lnTo>
                <a:close/>
              </a:path>
            </a:pathLst>
          </a:custGeom>
          <a:solidFill>
            <a:srgbClr val="4472C4"/>
          </a:solidFill>
        </p:spPr>
        <p:txBody>
          <a:bodyPr wrap="square" lIns="0" tIns="0" rIns="0" bIns="0" rtlCol="0"/>
          <a:lstStyle/>
          <a:p/>
        </p:txBody>
      </p:sp>
      <p:sp>
        <p:nvSpPr>
          <p:cNvPr id="13" name="object 13" descr=""/>
          <p:cNvSpPr txBox="1"/>
          <p:nvPr/>
        </p:nvSpPr>
        <p:spPr>
          <a:xfrm>
            <a:off x="440542" y="4896611"/>
            <a:ext cx="2449195" cy="455295"/>
          </a:xfrm>
          <a:prstGeom prst="rect">
            <a:avLst/>
          </a:prstGeom>
        </p:spPr>
        <p:txBody>
          <a:bodyPr wrap="square" lIns="0" tIns="9525" rIns="0" bIns="0" rtlCol="0" vert="horz">
            <a:spAutoFit/>
          </a:bodyPr>
          <a:lstStyle/>
          <a:p>
            <a:pPr marL="12700" marR="5080">
              <a:lnSpc>
                <a:spcPct val="101400"/>
              </a:lnSpc>
              <a:spcBef>
                <a:spcPts val="75"/>
              </a:spcBef>
            </a:pPr>
            <a:r>
              <a:rPr dirty="0" sz="1400" spc="-5">
                <a:latin typeface="游ゴシック"/>
                <a:cs typeface="游ゴシック"/>
              </a:rPr>
              <a:t>分⼦置換では位相が決定でき</a:t>
            </a:r>
            <a:r>
              <a:rPr dirty="0" sz="1400">
                <a:latin typeface="游ゴシック"/>
                <a:cs typeface="游ゴシック"/>
              </a:rPr>
              <a:t>ない（類似構造の</a:t>
            </a:r>
            <a:r>
              <a:rPr dirty="0" sz="1400">
                <a:latin typeface="Calibri"/>
                <a:cs typeface="Calibri"/>
              </a:rPr>
              <a:t>seq.</a:t>
            </a:r>
            <a:r>
              <a:rPr dirty="0" sz="1400" spc="-25">
                <a:latin typeface="Calibri"/>
                <a:cs typeface="Calibri"/>
              </a:rPr>
              <a:t> </a:t>
            </a:r>
            <a:r>
              <a:rPr dirty="0" sz="1400">
                <a:latin typeface="Calibri"/>
                <a:cs typeface="Calibri"/>
              </a:rPr>
              <a:t>id</a:t>
            </a:r>
            <a:r>
              <a:rPr dirty="0" sz="1400" spc="-15">
                <a:latin typeface="Calibri"/>
                <a:cs typeface="Calibri"/>
              </a:rPr>
              <a:t> &lt; </a:t>
            </a:r>
            <a:r>
              <a:rPr dirty="0" sz="1400" spc="-20">
                <a:latin typeface="Calibri"/>
                <a:cs typeface="Calibri"/>
              </a:rPr>
              <a:t>20%)</a:t>
            </a:r>
            <a:endParaRPr sz="1400">
              <a:latin typeface="Calibri"/>
              <a:cs typeface="Calibri"/>
            </a:endParaRPr>
          </a:p>
        </p:txBody>
      </p:sp>
      <p:sp>
        <p:nvSpPr>
          <p:cNvPr id="14" name="object 14" descr=""/>
          <p:cNvSpPr/>
          <p:nvPr/>
        </p:nvSpPr>
        <p:spPr>
          <a:xfrm>
            <a:off x="3491496" y="4711306"/>
            <a:ext cx="85725" cy="958215"/>
          </a:xfrm>
          <a:custGeom>
            <a:avLst/>
            <a:gdLst/>
            <a:ahLst/>
            <a:cxnLst/>
            <a:rect l="l" t="t" r="r" b="b"/>
            <a:pathLst>
              <a:path w="85725" h="958214">
                <a:moveTo>
                  <a:pt x="57150" y="71437"/>
                </a:moveTo>
                <a:lnTo>
                  <a:pt x="28575" y="71437"/>
                </a:lnTo>
                <a:lnTo>
                  <a:pt x="28575" y="958042"/>
                </a:lnTo>
                <a:lnTo>
                  <a:pt x="57150" y="958042"/>
                </a:lnTo>
                <a:lnTo>
                  <a:pt x="57150" y="71437"/>
                </a:lnTo>
                <a:close/>
              </a:path>
              <a:path w="85725" h="958214">
                <a:moveTo>
                  <a:pt x="42862" y="0"/>
                </a:moveTo>
                <a:lnTo>
                  <a:pt x="0" y="85725"/>
                </a:lnTo>
                <a:lnTo>
                  <a:pt x="28575" y="85725"/>
                </a:lnTo>
                <a:lnTo>
                  <a:pt x="28575" y="71437"/>
                </a:lnTo>
                <a:lnTo>
                  <a:pt x="78581" y="71437"/>
                </a:lnTo>
                <a:lnTo>
                  <a:pt x="42862" y="0"/>
                </a:lnTo>
                <a:close/>
              </a:path>
              <a:path w="85725" h="958214">
                <a:moveTo>
                  <a:pt x="78581" y="71437"/>
                </a:moveTo>
                <a:lnTo>
                  <a:pt x="57150" y="71437"/>
                </a:lnTo>
                <a:lnTo>
                  <a:pt x="57150" y="85725"/>
                </a:lnTo>
                <a:lnTo>
                  <a:pt x="85725" y="85725"/>
                </a:lnTo>
                <a:lnTo>
                  <a:pt x="78581" y="71437"/>
                </a:lnTo>
                <a:close/>
              </a:path>
            </a:pathLst>
          </a:custGeom>
          <a:solidFill>
            <a:srgbClr val="4472C4"/>
          </a:solidFill>
        </p:spPr>
        <p:txBody>
          <a:bodyPr wrap="square" lIns="0" tIns="0" rIns="0" bIns="0" rtlCol="0"/>
          <a:lstStyle/>
          <a:p/>
        </p:txBody>
      </p:sp>
      <p:pic>
        <p:nvPicPr>
          <p:cNvPr id="15" name="object 15" descr=""/>
          <p:cNvPicPr/>
          <p:nvPr/>
        </p:nvPicPr>
        <p:blipFill>
          <a:blip r:embed="rId5" cstate="print"/>
          <a:stretch>
            <a:fillRect/>
          </a:stretch>
        </p:blipFill>
        <p:spPr>
          <a:xfrm>
            <a:off x="3130219" y="5785721"/>
            <a:ext cx="808259" cy="781847"/>
          </a:xfrm>
          <a:prstGeom prst="rect">
            <a:avLst/>
          </a:prstGeom>
        </p:spPr>
      </p:pic>
      <p:sp>
        <p:nvSpPr>
          <p:cNvPr id="16" name="object 16" descr=""/>
          <p:cNvSpPr/>
          <p:nvPr/>
        </p:nvSpPr>
        <p:spPr>
          <a:xfrm>
            <a:off x="3673932" y="3183686"/>
            <a:ext cx="1635760" cy="85725"/>
          </a:xfrm>
          <a:custGeom>
            <a:avLst/>
            <a:gdLst/>
            <a:ahLst/>
            <a:cxnLst/>
            <a:rect l="l" t="t" r="r" b="b"/>
            <a:pathLst>
              <a:path w="1635760" h="85725">
                <a:moveTo>
                  <a:pt x="1549920" y="0"/>
                </a:moveTo>
                <a:lnTo>
                  <a:pt x="1549920" y="85725"/>
                </a:lnTo>
                <a:lnTo>
                  <a:pt x="1607070" y="57150"/>
                </a:lnTo>
                <a:lnTo>
                  <a:pt x="1564208" y="57150"/>
                </a:lnTo>
                <a:lnTo>
                  <a:pt x="1564208" y="28575"/>
                </a:lnTo>
                <a:lnTo>
                  <a:pt x="1607070" y="28575"/>
                </a:lnTo>
                <a:lnTo>
                  <a:pt x="1549920" y="0"/>
                </a:lnTo>
                <a:close/>
              </a:path>
              <a:path w="1635760" h="85725">
                <a:moveTo>
                  <a:pt x="1549920" y="28575"/>
                </a:moveTo>
                <a:lnTo>
                  <a:pt x="0" y="28575"/>
                </a:lnTo>
                <a:lnTo>
                  <a:pt x="0" y="57150"/>
                </a:lnTo>
                <a:lnTo>
                  <a:pt x="1549920" y="57150"/>
                </a:lnTo>
                <a:lnTo>
                  <a:pt x="1549920" y="28575"/>
                </a:lnTo>
                <a:close/>
              </a:path>
              <a:path w="1635760" h="85725">
                <a:moveTo>
                  <a:pt x="1607070" y="28575"/>
                </a:moveTo>
                <a:lnTo>
                  <a:pt x="1564208" y="28575"/>
                </a:lnTo>
                <a:lnTo>
                  <a:pt x="1564208" y="57150"/>
                </a:lnTo>
                <a:lnTo>
                  <a:pt x="1607070" y="57150"/>
                </a:lnTo>
                <a:lnTo>
                  <a:pt x="1635645" y="42862"/>
                </a:lnTo>
                <a:lnTo>
                  <a:pt x="1607070" y="28575"/>
                </a:lnTo>
                <a:close/>
              </a:path>
            </a:pathLst>
          </a:custGeom>
          <a:solidFill>
            <a:srgbClr val="4472C4"/>
          </a:solidFill>
        </p:spPr>
        <p:txBody>
          <a:bodyPr wrap="square" lIns="0" tIns="0" rIns="0" bIns="0" rtlCol="0"/>
          <a:lstStyle/>
          <a:p/>
        </p:txBody>
      </p:sp>
      <p:sp>
        <p:nvSpPr>
          <p:cNvPr id="17" name="object 17" descr=""/>
          <p:cNvSpPr txBox="1"/>
          <p:nvPr/>
        </p:nvSpPr>
        <p:spPr>
          <a:xfrm>
            <a:off x="3887965" y="2116836"/>
            <a:ext cx="1447800" cy="873125"/>
          </a:xfrm>
          <a:prstGeom prst="rect">
            <a:avLst/>
          </a:prstGeom>
        </p:spPr>
        <p:txBody>
          <a:bodyPr wrap="square" lIns="0" tIns="12700" rIns="0" bIns="0" rtlCol="0" vert="horz">
            <a:spAutoFit/>
          </a:bodyPr>
          <a:lstStyle/>
          <a:p>
            <a:pPr marL="12700">
              <a:lnSpc>
                <a:spcPct val="100000"/>
              </a:lnSpc>
              <a:spcBef>
                <a:spcPts val="100"/>
              </a:spcBef>
            </a:pPr>
            <a:r>
              <a:rPr dirty="0" sz="1400" spc="-10">
                <a:latin typeface="Calibri"/>
                <a:cs typeface="Calibri"/>
              </a:rPr>
              <a:t>SeMet</a:t>
            </a:r>
            <a:r>
              <a:rPr dirty="0" sz="1400" spc="-15">
                <a:latin typeface="游ゴシック"/>
                <a:cs typeface="游ゴシック"/>
              </a:rPr>
              <a:t>法により</a:t>
            </a:r>
            <a:endParaRPr sz="1400">
              <a:latin typeface="游ゴシック"/>
              <a:cs typeface="游ゴシック"/>
            </a:endParaRPr>
          </a:p>
          <a:p>
            <a:pPr marL="12700">
              <a:lnSpc>
                <a:spcPct val="100000"/>
              </a:lnSpc>
              <a:spcBef>
                <a:spcPts val="25"/>
              </a:spcBef>
            </a:pPr>
            <a:r>
              <a:rPr dirty="0" sz="1400">
                <a:latin typeface="游ゴシック"/>
                <a:cs typeface="游ゴシック"/>
              </a:rPr>
              <a:t>「</a:t>
            </a:r>
            <a:r>
              <a:rPr dirty="0" sz="1400">
                <a:solidFill>
                  <a:srgbClr val="0070C0"/>
                </a:solidFill>
                <a:latin typeface="游ゴシック"/>
                <a:cs typeface="游ゴシック"/>
              </a:rPr>
              <a:t>位相決定</a:t>
            </a:r>
            <a:r>
              <a:rPr dirty="0" sz="1400" spc="-50">
                <a:latin typeface="游ゴシック"/>
                <a:cs typeface="游ゴシック"/>
              </a:rPr>
              <a:t>」</a:t>
            </a:r>
            <a:endParaRPr sz="1400">
              <a:latin typeface="游ゴシック"/>
              <a:cs typeface="游ゴシック"/>
            </a:endParaRPr>
          </a:p>
          <a:p>
            <a:pPr marL="12700">
              <a:lnSpc>
                <a:spcPts val="1630"/>
              </a:lnSpc>
              <a:spcBef>
                <a:spcPts val="20"/>
              </a:spcBef>
            </a:pPr>
            <a:r>
              <a:rPr dirty="0" sz="1400">
                <a:latin typeface="游ゴシック"/>
                <a:cs typeface="游ゴシック"/>
              </a:rPr>
              <a:t>構造が「</a:t>
            </a:r>
            <a:r>
              <a:rPr dirty="0" sz="1400">
                <a:solidFill>
                  <a:srgbClr val="0070C0"/>
                </a:solidFill>
                <a:latin typeface="游ゴシック"/>
                <a:cs typeface="游ゴシック"/>
              </a:rPr>
              <a:t>解ける</a:t>
            </a:r>
            <a:r>
              <a:rPr dirty="0" sz="1400" spc="-50">
                <a:latin typeface="游ゴシック"/>
                <a:cs typeface="游ゴシック"/>
              </a:rPr>
              <a:t>」</a:t>
            </a:r>
            <a:endParaRPr sz="1400">
              <a:latin typeface="游ゴシック"/>
              <a:cs typeface="游ゴシック"/>
            </a:endParaRPr>
          </a:p>
          <a:p>
            <a:pPr marL="12700">
              <a:lnSpc>
                <a:spcPts val="1630"/>
              </a:lnSpc>
            </a:pPr>
            <a:r>
              <a:rPr dirty="0" sz="1400" spc="-10">
                <a:latin typeface="Calibri"/>
                <a:cs typeface="Calibri"/>
              </a:rPr>
              <a:t>(2021</a:t>
            </a:r>
            <a:r>
              <a:rPr dirty="0" sz="1400">
                <a:latin typeface="游ゴシック"/>
                <a:cs typeface="游ゴシック"/>
              </a:rPr>
              <a:t>年</a:t>
            </a:r>
            <a:r>
              <a:rPr dirty="0" sz="1400" spc="-10">
                <a:latin typeface="Calibri"/>
                <a:cs typeface="Calibri"/>
              </a:rPr>
              <a:t>6</a:t>
            </a:r>
            <a:r>
              <a:rPr dirty="0" sz="1400">
                <a:latin typeface="游ゴシック"/>
                <a:cs typeface="游ゴシック"/>
              </a:rPr>
              <a:t>⽉</a:t>
            </a:r>
            <a:r>
              <a:rPr dirty="0" sz="1400" spc="-50">
                <a:latin typeface="Calibri"/>
                <a:cs typeface="Calibri"/>
              </a:rPr>
              <a:t>)</a:t>
            </a:r>
            <a:endParaRPr sz="1400">
              <a:latin typeface="Calibri"/>
              <a:cs typeface="Calibri"/>
            </a:endParaRPr>
          </a:p>
        </p:txBody>
      </p:sp>
      <p:sp>
        <p:nvSpPr>
          <p:cNvPr id="18" name="object 18" descr=""/>
          <p:cNvSpPr txBox="1"/>
          <p:nvPr/>
        </p:nvSpPr>
        <p:spPr>
          <a:xfrm>
            <a:off x="508528" y="1151635"/>
            <a:ext cx="7470775" cy="67373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C00000"/>
                </a:solidFill>
                <a:latin typeface="游ゴシック"/>
                <a:cs typeface="游ゴシック"/>
              </a:rPr>
              <a:t>「新規構造はロマンです」</a:t>
            </a:r>
            <a:endParaRPr sz="1800">
              <a:latin typeface="游ゴシック"/>
              <a:cs typeface="游ゴシック"/>
            </a:endParaRPr>
          </a:p>
          <a:p>
            <a:pPr algn="r" marR="5080">
              <a:lnSpc>
                <a:spcPct val="100000"/>
              </a:lnSpc>
              <a:spcBef>
                <a:spcPts val="1265"/>
              </a:spcBef>
            </a:pPr>
            <a:r>
              <a:rPr dirty="0" sz="1400" spc="-5">
                <a:latin typeface="游ゴシック"/>
                <a:cs typeface="游ゴシック"/>
              </a:rPr>
              <a:t>良質な結晶構造が得られる</a:t>
            </a:r>
            <a:endParaRPr sz="1400">
              <a:latin typeface="游ゴシック"/>
              <a:cs typeface="游ゴシック"/>
            </a:endParaRPr>
          </a:p>
        </p:txBody>
      </p:sp>
      <p:sp>
        <p:nvSpPr>
          <p:cNvPr id="19" name="object 19" descr=""/>
          <p:cNvSpPr txBox="1"/>
          <p:nvPr/>
        </p:nvSpPr>
        <p:spPr>
          <a:xfrm>
            <a:off x="276133" y="1802892"/>
            <a:ext cx="7112000" cy="440055"/>
          </a:xfrm>
          <a:prstGeom prst="rect">
            <a:avLst/>
          </a:prstGeom>
        </p:spPr>
        <p:txBody>
          <a:bodyPr wrap="square" lIns="0" tIns="12700" rIns="0" bIns="0" rtlCol="0" vert="horz">
            <a:spAutoFit/>
          </a:bodyPr>
          <a:lstStyle/>
          <a:p>
            <a:pPr marL="38100">
              <a:lnSpc>
                <a:spcPts val="1630"/>
              </a:lnSpc>
              <a:spcBef>
                <a:spcPts val="100"/>
              </a:spcBef>
              <a:tabLst>
                <a:tab pos="5556250" algn="l"/>
              </a:tabLst>
            </a:pPr>
            <a:r>
              <a:rPr dirty="0" baseline="3968" sz="2100">
                <a:latin typeface="游ゴシック"/>
                <a:cs typeface="游ゴシック"/>
              </a:rPr>
              <a:t>ホモロジーモデリング</a:t>
            </a:r>
            <a:r>
              <a:rPr dirty="0" baseline="3968" sz="2100" spc="-15">
                <a:latin typeface="Calibri"/>
                <a:cs typeface="Calibri"/>
              </a:rPr>
              <a:t>(SWISS-MODEL)</a:t>
            </a:r>
            <a:r>
              <a:rPr dirty="0" baseline="3968" sz="2100">
                <a:latin typeface="游ゴシック"/>
                <a:cs typeface="游ゴシック"/>
              </a:rPr>
              <a:t>で</a:t>
            </a:r>
            <a:r>
              <a:rPr dirty="0" baseline="3968" sz="2100" spc="-75">
                <a:latin typeface="游ゴシック"/>
                <a:cs typeface="游ゴシック"/>
              </a:rPr>
              <a:t>は</a:t>
            </a:r>
            <a:r>
              <a:rPr dirty="0" baseline="3968" sz="2100">
                <a:latin typeface="游ゴシック"/>
                <a:cs typeface="游ゴシック"/>
              </a:rPr>
              <a:t>	</a:t>
            </a:r>
            <a:r>
              <a:rPr dirty="0" sz="1400" i="1">
                <a:latin typeface="Calibri"/>
                <a:cs typeface="Calibri"/>
              </a:rPr>
              <a:t>R</a:t>
            </a:r>
            <a:r>
              <a:rPr dirty="0" sz="1400">
                <a:latin typeface="Calibri"/>
                <a:cs typeface="Calibri"/>
              </a:rPr>
              <a:t>/</a:t>
            </a:r>
            <a:r>
              <a:rPr dirty="0" sz="1400" i="1">
                <a:latin typeface="Calibri"/>
                <a:cs typeface="Calibri"/>
              </a:rPr>
              <a:t>R</a:t>
            </a:r>
            <a:r>
              <a:rPr dirty="0" baseline="-18518" sz="1350">
                <a:latin typeface="Calibri"/>
                <a:cs typeface="Calibri"/>
              </a:rPr>
              <a:t>free</a:t>
            </a:r>
            <a:r>
              <a:rPr dirty="0" baseline="-18518" sz="1350" spc="157">
                <a:latin typeface="Calibri"/>
                <a:cs typeface="Calibri"/>
              </a:rPr>
              <a:t> </a:t>
            </a:r>
            <a:r>
              <a:rPr dirty="0" sz="1400">
                <a:latin typeface="Calibri"/>
                <a:cs typeface="Calibri"/>
              </a:rPr>
              <a:t>=</a:t>
            </a:r>
            <a:r>
              <a:rPr dirty="0" sz="1400" spc="-15">
                <a:latin typeface="Calibri"/>
                <a:cs typeface="Calibri"/>
              </a:rPr>
              <a:t> </a:t>
            </a:r>
            <a:r>
              <a:rPr dirty="0" sz="1400" spc="-10">
                <a:latin typeface="Calibri"/>
                <a:cs typeface="Calibri"/>
              </a:rPr>
              <a:t>0.176/0.224</a:t>
            </a:r>
            <a:endParaRPr sz="1400">
              <a:latin typeface="Calibri"/>
              <a:cs typeface="Calibri"/>
            </a:endParaRPr>
          </a:p>
          <a:p>
            <a:pPr marL="38100">
              <a:lnSpc>
                <a:spcPts val="1630"/>
              </a:lnSpc>
            </a:pPr>
            <a:r>
              <a:rPr dirty="0" sz="1400" spc="-5">
                <a:latin typeface="游ゴシック"/>
                <a:cs typeface="游ゴシック"/>
              </a:rPr>
              <a:t>嘘くさい構造しか得られなかった</a:t>
            </a:r>
            <a:endParaRPr sz="1400">
              <a:latin typeface="游ゴシック"/>
              <a:cs typeface="游ゴシック"/>
            </a:endParaRPr>
          </a:p>
        </p:txBody>
      </p:sp>
      <p:sp>
        <p:nvSpPr>
          <p:cNvPr id="20" name="object 20"/>
          <p:cNvSpPr txBox="1">
            <a:spLocks noGrp="1"/>
          </p:cNvSpPr>
          <p:nvPr>
            <p:ph type="title"/>
          </p:nvPr>
        </p:nvSpPr>
        <p:spPr>
          <a:xfrm>
            <a:off x="2010232" y="135636"/>
            <a:ext cx="4878705" cy="695960"/>
          </a:xfrm>
          <a:prstGeom prst="rect"/>
        </p:spPr>
        <p:txBody>
          <a:bodyPr wrap="square" lIns="0" tIns="12700" rIns="0" bIns="0" rtlCol="0" vert="horz">
            <a:spAutoFit/>
          </a:bodyPr>
          <a:lstStyle/>
          <a:p>
            <a:pPr marL="12700">
              <a:lnSpc>
                <a:spcPct val="100000"/>
              </a:lnSpc>
              <a:spcBef>
                <a:spcPts val="100"/>
              </a:spcBef>
            </a:pPr>
            <a:r>
              <a:rPr dirty="0" sz="4400" spc="-30"/>
              <a:t>2021</a:t>
            </a:r>
            <a:r>
              <a:rPr dirty="0" sz="4400"/>
              <a:t>年</a:t>
            </a:r>
            <a:r>
              <a:rPr dirty="0" sz="4400" spc="-30"/>
              <a:t>7</a:t>
            </a:r>
            <a:r>
              <a:rPr dirty="0" sz="4400" spc="-10"/>
              <a:t>⽉の前と後</a:t>
            </a:r>
            <a:endParaRPr sz="4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226" y="301244"/>
            <a:ext cx="7901305" cy="574040"/>
          </a:xfrm>
          <a:prstGeom prst="rect"/>
        </p:spPr>
        <p:txBody>
          <a:bodyPr wrap="square" lIns="0" tIns="12700" rIns="0" bIns="0" rtlCol="0" vert="horz">
            <a:spAutoFit/>
          </a:bodyPr>
          <a:lstStyle/>
          <a:p>
            <a:pPr marL="12700">
              <a:lnSpc>
                <a:spcPct val="100000"/>
              </a:lnSpc>
              <a:spcBef>
                <a:spcPts val="100"/>
              </a:spcBef>
            </a:pPr>
            <a:r>
              <a:rPr dirty="0" sz="3600" spc="-30"/>
              <a:t>構造解析の⼤変さ これまでとこれから</a:t>
            </a:r>
            <a:endParaRPr sz="3600"/>
          </a:p>
        </p:txBody>
      </p:sp>
      <p:sp>
        <p:nvSpPr>
          <p:cNvPr id="3" name="object 3" descr=""/>
          <p:cNvSpPr txBox="1"/>
          <p:nvPr/>
        </p:nvSpPr>
        <p:spPr>
          <a:xfrm>
            <a:off x="707390" y="1264411"/>
            <a:ext cx="2887980" cy="299720"/>
          </a:xfrm>
          <a:prstGeom prst="rect">
            <a:avLst/>
          </a:prstGeom>
        </p:spPr>
        <p:txBody>
          <a:bodyPr wrap="square" lIns="0" tIns="12700" rIns="0" bIns="0" rtlCol="0" vert="horz">
            <a:spAutoFit/>
          </a:bodyPr>
          <a:lstStyle/>
          <a:p>
            <a:pPr marL="12700">
              <a:lnSpc>
                <a:spcPct val="100000"/>
              </a:lnSpc>
              <a:spcBef>
                <a:spcPts val="100"/>
              </a:spcBef>
            </a:pPr>
            <a:r>
              <a:rPr dirty="0" sz="1800" spc="-10">
                <a:solidFill>
                  <a:srgbClr val="002060"/>
                </a:solidFill>
                <a:latin typeface="Calibri"/>
                <a:cs typeface="Calibri"/>
              </a:rPr>
              <a:t>X</a:t>
            </a:r>
            <a:r>
              <a:rPr dirty="0" sz="1800" spc="-5">
                <a:solidFill>
                  <a:srgbClr val="002060"/>
                </a:solidFill>
                <a:latin typeface="游ゴシック"/>
                <a:cs typeface="游ゴシック"/>
              </a:rPr>
              <a:t>線結晶構造解析を例にして</a:t>
            </a:r>
            <a:endParaRPr sz="1800">
              <a:latin typeface="游ゴシック"/>
              <a:cs typeface="游ゴシック"/>
            </a:endParaRPr>
          </a:p>
        </p:txBody>
      </p:sp>
      <p:sp>
        <p:nvSpPr>
          <p:cNvPr id="4" name="object 4" descr=""/>
          <p:cNvSpPr txBox="1"/>
          <p:nvPr/>
        </p:nvSpPr>
        <p:spPr>
          <a:xfrm>
            <a:off x="313033" y="1969007"/>
            <a:ext cx="1262380" cy="307975"/>
          </a:xfrm>
          <a:prstGeom prst="rect">
            <a:avLst/>
          </a:prstGeom>
          <a:ln w="9525">
            <a:solidFill>
              <a:srgbClr val="0070C0"/>
            </a:solidFill>
          </a:ln>
        </p:spPr>
        <p:txBody>
          <a:bodyPr wrap="square" lIns="0" tIns="32384" rIns="0" bIns="0" rtlCol="0" vert="horz">
            <a:spAutoFit/>
          </a:bodyPr>
          <a:lstStyle/>
          <a:p>
            <a:pPr marL="91440">
              <a:lnSpc>
                <a:spcPct val="100000"/>
              </a:lnSpc>
              <a:spcBef>
                <a:spcPts val="254"/>
              </a:spcBef>
            </a:pPr>
            <a:r>
              <a:rPr dirty="0" sz="1400" spc="-10">
                <a:latin typeface="游ゴシック"/>
                <a:cs typeface="游ゴシック"/>
              </a:rPr>
              <a:t>サンプル調製</a:t>
            </a:r>
            <a:endParaRPr sz="1400">
              <a:latin typeface="游ゴシック"/>
              <a:cs typeface="游ゴシック"/>
            </a:endParaRPr>
          </a:p>
        </p:txBody>
      </p:sp>
      <p:sp>
        <p:nvSpPr>
          <p:cNvPr id="5" name="object 5" descr=""/>
          <p:cNvSpPr txBox="1"/>
          <p:nvPr/>
        </p:nvSpPr>
        <p:spPr>
          <a:xfrm>
            <a:off x="1996998" y="1969007"/>
            <a:ext cx="723900" cy="307975"/>
          </a:xfrm>
          <a:prstGeom prst="rect">
            <a:avLst/>
          </a:prstGeom>
          <a:ln w="9525">
            <a:solidFill>
              <a:srgbClr val="0070C0"/>
            </a:solidFill>
          </a:ln>
        </p:spPr>
        <p:txBody>
          <a:bodyPr wrap="square" lIns="0" tIns="32384" rIns="0" bIns="0" rtlCol="0" vert="horz">
            <a:spAutoFit/>
          </a:bodyPr>
          <a:lstStyle/>
          <a:p>
            <a:pPr marL="90805">
              <a:lnSpc>
                <a:spcPct val="100000"/>
              </a:lnSpc>
              <a:spcBef>
                <a:spcPts val="254"/>
              </a:spcBef>
            </a:pPr>
            <a:r>
              <a:rPr dirty="0" sz="1400" spc="-20">
                <a:latin typeface="游ゴシック"/>
                <a:cs typeface="游ゴシック"/>
              </a:rPr>
              <a:t>結晶化</a:t>
            </a:r>
            <a:endParaRPr sz="1400">
              <a:latin typeface="游ゴシック"/>
              <a:cs typeface="游ゴシック"/>
            </a:endParaRPr>
          </a:p>
        </p:txBody>
      </p:sp>
      <p:sp>
        <p:nvSpPr>
          <p:cNvPr id="6" name="object 6" descr=""/>
          <p:cNvSpPr txBox="1"/>
          <p:nvPr/>
        </p:nvSpPr>
        <p:spPr>
          <a:xfrm>
            <a:off x="3142360" y="1969007"/>
            <a:ext cx="1355090" cy="307975"/>
          </a:xfrm>
          <a:prstGeom prst="rect">
            <a:avLst/>
          </a:prstGeom>
          <a:ln w="9525">
            <a:solidFill>
              <a:srgbClr val="0070C0"/>
            </a:solidFill>
          </a:ln>
        </p:spPr>
        <p:txBody>
          <a:bodyPr wrap="square" lIns="0" tIns="32384" rIns="0" bIns="0" rtlCol="0" vert="horz">
            <a:spAutoFit/>
          </a:bodyPr>
          <a:lstStyle/>
          <a:p>
            <a:pPr marL="90805">
              <a:lnSpc>
                <a:spcPct val="100000"/>
              </a:lnSpc>
              <a:spcBef>
                <a:spcPts val="254"/>
              </a:spcBef>
            </a:pPr>
            <a:r>
              <a:rPr dirty="0" sz="1400" spc="-10">
                <a:latin typeface="Calibri"/>
                <a:cs typeface="Calibri"/>
              </a:rPr>
              <a:t>X</a:t>
            </a:r>
            <a:r>
              <a:rPr dirty="0" sz="1400" spc="-10">
                <a:latin typeface="游ゴシック"/>
                <a:cs typeface="游ゴシック"/>
              </a:rPr>
              <a:t>線データ測定</a:t>
            </a:r>
            <a:endParaRPr sz="1400">
              <a:latin typeface="游ゴシック"/>
              <a:cs typeface="游ゴシック"/>
            </a:endParaRPr>
          </a:p>
        </p:txBody>
      </p:sp>
      <p:pic>
        <p:nvPicPr>
          <p:cNvPr id="7" name="object 7" descr=""/>
          <p:cNvPicPr/>
          <p:nvPr/>
        </p:nvPicPr>
        <p:blipFill>
          <a:blip r:embed="rId2" cstate="print"/>
          <a:stretch>
            <a:fillRect/>
          </a:stretch>
        </p:blipFill>
        <p:spPr>
          <a:xfrm>
            <a:off x="3142360" y="2338509"/>
            <a:ext cx="1356296" cy="878883"/>
          </a:xfrm>
          <a:prstGeom prst="rect">
            <a:avLst/>
          </a:prstGeom>
        </p:spPr>
      </p:pic>
      <p:pic>
        <p:nvPicPr>
          <p:cNvPr id="8" name="object 8" descr=""/>
          <p:cNvPicPr/>
          <p:nvPr/>
        </p:nvPicPr>
        <p:blipFill>
          <a:blip r:embed="rId3" cstate="print"/>
          <a:stretch>
            <a:fillRect/>
          </a:stretch>
        </p:blipFill>
        <p:spPr>
          <a:xfrm>
            <a:off x="1833816" y="2338509"/>
            <a:ext cx="1059265" cy="878883"/>
          </a:xfrm>
          <a:prstGeom prst="rect">
            <a:avLst/>
          </a:prstGeom>
        </p:spPr>
      </p:pic>
      <p:sp>
        <p:nvSpPr>
          <p:cNvPr id="9" name="object 9" descr=""/>
          <p:cNvSpPr txBox="1"/>
          <p:nvPr/>
        </p:nvSpPr>
        <p:spPr>
          <a:xfrm>
            <a:off x="4919294" y="1969007"/>
            <a:ext cx="902969" cy="307975"/>
          </a:xfrm>
          <a:prstGeom prst="rect">
            <a:avLst/>
          </a:prstGeom>
          <a:ln w="28575">
            <a:solidFill>
              <a:srgbClr val="FF0000"/>
            </a:solidFill>
          </a:ln>
        </p:spPr>
        <p:txBody>
          <a:bodyPr wrap="square" lIns="0" tIns="32384" rIns="0" bIns="0" rtlCol="0" vert="horz">
            <a:spAutoFit/>
          </a:bodyPr>
          <a:lstStyle/>
          <a:p>
            <a:pPr marL="90805">
              <a:lnSpc>
                <a:spcPct val="100000"/>
              </a:lnSpc>
              <a:spcBef>
                <a:spcPts val="254"/>
              </a:spcBef>
            </a:pPr>
            <a:r>
              <a:rPr dirty="0" sz="1400" spc="-15">
                <a:latin typeface="游ゴシック"/>
                <a:cs typeface="游ゴシック"/>
              </a:rPr>
              <a:t>位相決定</a:t>
            </a:r>
            <a:endParaRPr sz="1400">
              <a:latin typeface="游ゴシック"/>
              <a:cs typeface="游ゴシック"/>
            </a:endParaRPr>
          </a:p>
        </p:txBody>
      </p:sp>
      <p:sp>
        <p:nvSpPr>
          <p:cNvPr id="10" name="object 10" descr=""/>
          <p:cNvSpPr txBox="1"/>
          <p:nvPr/>
        </p:nvSpPr>
        <p:spPr>
          <a:xfrm>
            <a:off x="6244183" y="1969007"/>
            <a:ext cx="1082675" cy="307975"/>
          </a:xfrm>
          <a:prstGeom prst="rect">
            <a:avLst/>
          </a:prstGeom>
          <a:ln w="19050">
            <a:solidFill>
              <a:srgbClr val="FF0000"/>
            </a:solidFill>
          </a:ln>
        </p:spPr>
        <p:txBody>
          <a:bodyPr wrap="square" lIns="0" tIns="32384" rIns="0" bIns="0" rtlCol="0" vert="horz">
            <a:spAutoFit/>
          </a:bodyPr>
          <a:lstStyle/>
          <a:p>
            <a:pPr marL="90805">
              <a:lnSpc>
                <a:spcPct val="100000"/>
              </a:lnSpc>
              <a:spcBef>
                <a:spcPts val="254"/>
              </a:spcBef>
            </a:pPr>
            <a:r>
              <a:rPr dirty="0" sz="1400" spc="-10">
                <a:latin typeface="游ゴシック"/>
                <a:cs typeface="游ゴシック"/>
              </a:rPr>
              <a:t>モデル構築</a:t>
            </a:r>
            <a:endParaRPr sz="1400">
              <a:latin typeface="游ゴシック"/>
              <a:cs typeface="游ゴシック"/>
            </a:endParaRPr>
          </a:p>
        </p:txBody>
      </p:sp>
      <p:sp>
        <p:nvSpPr>
          <p:cNvPr id="11" name="object 11" descr=""/>
          <p:cNvSpPr txBox="1"/>
          <p:nvPr/>
        </p:nvSpPr>
        <p:spPr>
          <a:xfrm>
            <a:off x="7748613" y="1969007"/>
            <a:ext cx="1082675" cy="307975"/>
          </a:xfrm>
          <a:prstGeom prst="rect">
            <a:avLst/>
          </a:prstGeom>
          <a:ln w="9525">
            <a:solidFill>
              <a:srgbClr val="0070C0"/>
            </a:solidFill>
          </a:ln>
        </p:spPr>
        <p:txBody>
          <a:bodyPr wrap="square" lIns="0" tIns="32384" rIns="0" bIns="0" rtlCol="0" vert="horz">
            <a:spAutoFit/>
          </a:bodyPr>
          <a:lstStyle/>
          <a:p>
            <a:pPr marL="91440">
              <a:lnSpc>
                <a:spcPct val="100000"/>
              </a:lnSpc>
              <a:spcBef>
                <a:spcPts val="254"/>
              </a:spcBef>
            </a:pPr>
            <a:r>
              <a:rPr dirty="0" sz="1400" spc="-10">
                <a:latin typeface="游ゴシック"/>
                <a:cs typeface="游ゴシック"/>
              </a:rPr>
              <a:t>複合体決定</a:t>
            </a:r>
            <a:endParaRPr sz="1400">
              <a:latin typeface="游ゴシック"/>
              <a:cs typeface="游ゴシック"/>
            </a:endParaRPr>
          </a:p>
        </p:txBody>
      </p:sp>
      <p:sp>
        <p:nvSpPr>
          <p:cNvPr id="12" name="object 12" descr=""/>
          <p:cNvSpPr txBox="1"/>
          <p:nvPr/>
        </p:nvSpPr>
        <p:spPr>
          <a:xfrm>
            <a:off x="4708258" y="2338514"/>
            <a:ext cx="1303655" cy="739140"/>
          </a:xfrm>
          <a:prstGeom prst="rect">
            <a:avLst/>
          </a:prstGeom>
          <a:ln w="28575">
            <a:solidFill>
              <a:srgbClr val="FF0000"/>
            </a:solidFill>
          </a:ln>
        </p:spPr>
        <p:txBody>
          <a:bodyPr wrap="square" lIns="0" tIns="28575" rIns="0" bIns="0" rtlCol="0" vert="horz">
            <a:spAutoFit/>
          </a:bodyPr>
          <a:lstStyle/>
          <a:p>
            <a:pPr marL="90805" marR="222885">
              <a:lnSpc>
                <a:spcPct val="101400"/>
              </a:lnSpc>
              <a:spcBef>
                <a:spcPts val="225"/>
              </a:spcBef>
            </a:pPr>
            <a:r>
              <a:rPr dirty="0" sz="1400">
                <a:latin typeface="游ゴシック"/>
                <a:cs typeface="游ゴシック"/>
              </a:rPr>
              <a:t>重原⼦</a:t>
            </a:r>
            <a:r>
              <a:rPr dirty="0" sz="1400" spc="-10">
                <a:latin typeface="Calibri"/>
                <a:cs typeface="Calibri"/>
              </a:rPr>
              <a:t>(MIR) </a:t>
            </a:r>
            <a:r>
              <a:rPr dirty="0" sz="1400">
                <a:latin typeface="Calibri"/>
                <a:cs typeface="Calibri"/>
              </a:rPr>
              <a:t>SeMet</a:t>
            </a:r>
            <a:r>
              <a:rPr dirty="0" sz="1400" spc="-30">
                <a:latin typeface="Calibri"/>
                <a:cs typeface="Calibri"/>
              </a:rPr>
              <a:t>, </a:t>
            </a:r>
            <a:r>
              <a:rPr dirty="0" sz="1400" spc="-10">
                <a:latin typeface="Calibri"/>
                <a:cs typeface="Calibri"/>
              </a:rPr>
              <a:t>S-</a:t>
            </a:r>
            <a:r>
              <a:rPr dirty="0" sz="1400" spc="-25">
                <a:latin typeface="Calibri"/>
                <a:cs typeface="Calibri"/>
              </a:rPr>
              <a:t>SAD</a:t>
            </a:r>
            <a:endParaRPr sz="1400">
              <a:latin typeface="Calibri"/>
              <a:cs typeface="Calibri"/>
            </a:endParaRPr>
          </a:p>
          <a:p>
            <a:pPr marL="90805">
              <a:lnSpc>
                <a:spcPct val="100000"/>
              </a:lnSpc>
              <a:spcBef>
                <a:spcPts val="25"/>
              </a:spcBef>
            </a:pPr>
            <a:r>
              <a:rPr dirty="0" sz="1400">
                <a:solidFill>
                  <a:srgbClr val="FF0000"/>
                </a:solidFill>
                <a:latin typeface="Calibri"/>
                <a:cs typeface="Calibri"/>
              </a:rPr>
              <a:t>MR</a:t>
            </a:r>
            <a:r>
              <a:rPr dirty="0" sz="1400" spc="-20">
                <a:solidFill>
                  <a:srgbClr val="FF0000"/>
                </a:solidFill>
                <a:latin typeface="Calibri"/>
                <a:cs typeface="Calibri"/>
              </a:rPr>
              <a:t> (</a:t>
            </a:r>
            <a:r>
              <a:rPr dirty="0" sz="1400">
                <a:solidFill>
                  <a:srgbClr val="FF0000"/>
                </a:solidFill>
                <a:latin typeface="游ゴシック"/>
                <a:cs typeface="游ゴシック"/>
              </a:rPr>
              <a:t>分⼦置換</a:t>
            </a:r>
            <a:r>
              <a:rPr dirty="0" sz="1400" spc="-50">
                <a:latin typeface="Calibri"/>
                <a:cs typeface="Calibri"/>
              </a:rPr>
              <a:t>)</a:t>
            </a:r>
            <a:endParaRPr sz="1400">
              <a:latin typeface="Calibri"/>
              <a:cs typeface="Calibri"/>
            </a:endParaRPr>
          </a:p>
        </p:txBody>
      </p:sp>
      <p:pic>
        <p:nvPicPr>
          <p:cNvPr id="13" name="object 13" descr=""/>
          <p:cNvPicPr/>
          <p:nvPr/>
        </p:nvPicPr>
        <p:blipFill>
          <a:blip r:embed="rId4" cstate="print"/>
          <a:stretch>
            <a:fillRect/>
          </a:stretch>
        </p:blipFill>
        <p:spPr>
          <a:xfrm>
            <a:off x="7748613" y="2338501"/>
            <a:ext cx="1055914" cy="1340358"/>
          </a:xfrm>
          <a:prstGeom prst="rect">
            <a:avLst/>
          </a:prstGeom>
        </p:spPr>
      </p:pic>
      <p:sp>
        <p:nvSpPr>
          <p:cNvPr id="14" name="object 14" descr=""/>
          <p:cNvSpPr/>
          <p:nvPr/>
        </p:nvSpPr>
        <p:spPr>
          <a:xfrm>
            <a:off x="1574914" y="2084793"/>
            <a:ext cx="422275" cy="76200"/>
          </a:xfrm>
          <a:custGeom>
            <a:avLst/>
            <a:gdLst/>
            <a:ahLst/>
            <a:cxnLst/>
            <a:rect l="l" t="t" r="r" b="b"/>
            <a:pathLst>
              <a:path w="422275" h="76200">
                <a:moveTo>
                  <a:pt x="345884" y="0"/>
                </a:moveTo>
                <a:lnTo>
                  <a:pt x="345884" y="76200"/>
                </a:lnTo>
                <a:lnTo>
                  <a:pt x="415734" y="41275"/>
                </a:lnTo>
                <a:lnTo>
                  <a:pt x="358584" y="41275"/>
                </a:lnTo>
                <a:lnTo>
                  <a:pt x="358584" y="34925"/>
                </a:lnTo>
                <a:lnTo>
                  <a:pt x="415734" y="34925"/>
                </a:lnTo>
                <a:lnTo>
                  <a:pt x="345884" y="0"/>
                </a:lnTo>
                <a:close/>
              </a:path>
              <a:path w="422275" h="76200">
                <a:moveTo>
                  <a:pt x="345884" y="34925"/>
                </a:moveTo>
                <a:lnTo>
                  <a:pt x="0" y="34925"/>
                </a:lnTo>
                <a:lnTo>
                  <a:pt x="0" y="41275"/>
                </a:lnTo>
                <a:lnTo>
                  <a:pt x="345884" y="41275"/>
                </a:lnTo>
                <a:lnTo>
                  <a:pt x="345884" y="34925"/>
                </a:lnTo>
                <a:close/>
              </a:path>
              <a:path w="422275" h="76200">
                <a:moveTo>
                  <a:pt x="415734" y="34925"/>
                </a:moveTo>
                <a:lnTo>
                  <a:pt x="358584" y="34925"/>
                </a:lnTo>
                <a:lnTo>
                  <a:pt x="358584" y="41275"/>
                </a:lnTo>
                <a:lnTo>
                  <a:pt x="415734" y="41275"/>
                </a:lnTo>
                <a:lnTo>
                  <a:pt x="422084" y="38100"/>
                </a:lnTo>
                <a:lnTo>
                  <a:pt x="415734" y="34925"/>
                </a:lnTo>
                <a:close/>
              </a:path>
            </a:pathLst>
          </a:custGeom>
          <a:solidFill>
            <a:srgbClr val="4472C4"/>
          </a:solidFill>
        </p:spPr>
        <p:txBody>
          <a:bodyPr wrap="square" lIns="0" tIns="0" rIns="0" bIns="0" rtlCol="0"/>
          <a:lstStyle/>
          <a:p/>
        </p:txBody>
      </p:sp>
      <p:sp>
        <p:nvSpPr>
          <p:cNvPr id="15" name="object 15" descr=""/>
          <p:cNvSpPr/>
          <p:nvPr/>
        </p:nvSpPr>
        <p:spPr>
          <a:xfrm>
            <a:off x="2720276" y="2084793"/>
            <a:ext cx="422275" cy="76200"/>
          </a:xfrm>
          <a:custGeom>
            <a:avLst/>
            <a:gdLst/>
            <a:ahLst/>
            <a:cxnLst/>
            <a:rect l="l" t="t" r="r" b="b"/>
            <a:pathLst>
              <a:path w="422275" h="76200">
                <a:moveTo>
                  <a:pt x="345884" y="0"/>
                </a:moveTo>
                <a:lnTo>
                  <a:pt x="345884" y="76200"/>
                </a:lnTo>
                <a:lnTo>
                  <a:pt x="415734" y="41275"/>
                </a:lnTo>
                <a:lnTo>
                  <a:pt x="358584" y="41275"/>
                </a:lnTo>
                <a:lnTo>
                  <a:pt x="358584" y="34925"/>
                </a:lnTo>
                <a:lnTo>
                  <a:pt x="415734" y="34925"/>
                </a:lnTo>
                <a:lnTo>
                  <a:pt x="345884" y="0"/>
                </a:lnTo>
                <a:close/>
              </a:path>
              <a:path w="422275" h="76200">
                <a:moveTo>
                  <a:pt x="345884" y="34925"/>
                </a:moveTo>
                <a:lnTo>
                  <a:pt x="0" y="34925"/>
                </a:lnTo>
                <a:lnTo>
                  <a:pt x="0" y="41275"/>
                </a:lnTo>
                <a:lnTo>
                  <a:pt x="345884" y="41275"/>
                </a:lnTo>
                <a:lnTo>
                  <a:pt x="345884" y="34925"/>
                </a:lnTo>
                <a:close/>
              </a:path>
              <a:path w="422275" h="76200">
                <a:moveTo>
                  <a:pt x="415734" y="34925"/>
                </a:moveTo>
                <a:lnTo>
                  <a:pt x="358584" y="34925"/>
                </a:lnTo>
                <a:lnTo>
                  <a:pt x="358584" y="41275"/>
                </a:lnTo>
                <a:lnTo>
                  <a:pt x="415734" y="41275"/>
                </a:lnTo>
                <a:lnTo>
                  <a:pt x="422084" y="38100"/>
                </a:lnTo>
                <a:lnTo>
                  <a:pt x="415734" y="34925"/>
                </a:lnTo>
                <a:close/>
              </a:path>
            </a:pathLst>
          </a:custGeom>
          <a:solidFill>
            <a:srgbClr val="4472C4"/>
          </a:solidFill>
        </p:spPr>
        <p:txBody>
          <a:bodyPr wrap="square" lIns="0" tIns="0" rIns="0" bIns="0" rtlCol="0"/>
          <a:lstStyle/>
          <a:p/>
        </p:txBody>
      </p:sp>
      <p:sp>
        <p:nvSpPr>
          <p:cNvPr id="16" name="object 16" descr=""/>
          <p:cNvSpPr/>
          <p:nvPr/>
        </p:nvSpPr>
        <p:spPr>
          <a:xfrm>
            <a:off x="4497209" y="2084793"/>
            <a:ext cx="422275" cy="76200"/>
          </a:xfrm>
          <a:custGeom>
            <a:avLst/>
            <a:gdLst/>
            <a:ahLst/>
            <a:cxnLst/>
            <a:rect l="l" t="t" r="r" b="b"/>
            <a:pathLst>
              <a:path w="422275" h="76200">
                <a:moveTo>
                  <a:pt x="345884" y="0"/>
                </a:moveTo>
                <a:lnTo>
                  <a:pt x="345884" y="76200"/>
                </a:lnTo>
                <a:lnTo>
                  <a:pt x="415734" y="41275"/>
                </a:lnTo>
                <a:lnTo>
                  <a:pt x="358584" y="41275"/>
                </a:lnTo>
                <a:lnTo>
                  <a:pt x="358584" y="34925"/>
                </a:lnTo>
                <a:lnTo>
                  <a:pt x="415734" y="34925"/>
                </a:lnTo>
                <a:lnTo>
                  <a:pt x="345884" y="0"/>
                </a:lnTo>
                <a:close/>
              </a:path>
              <a:path w="422275" h="76200">
                <a:moveTo>
                  <a:pt x="345884" y="34925"/>
                </a:moveTo>
                <a:lnTo>
                  <a:pt x="0" y="34925"/>
                </a:lnTo>
                <a:lnTo>
                  <a:pt x="0" y="41275"/>
                </a:lnTo>
                <a:lnTo>
                  <a:pt x="345884" y="41275"/>
                </a:lnTo>
                <a:lnTo>
                  <a:pt x="345884" y="34925"/>
                </a:lnTo>
                <a:close/>
              </a:path>
              <a:path w="422275" h="76200">
                <a:moveTo>
                  <a:pt x="415734" y="34925"/>
                </a:moveTo>
                <a:lnTo>
                  <a:pt x="358584" y="34925"/>
                </a:lnTo>
                <a:lnTo>
                  <a:pt x="358584" y="41275"/>
                </a:lnTo>
                <a:lnTo>
                  <a:pt x="415734" y="41275"/>
                </a:lnTo>
                <a:lnTo>
                  <a:pt x="422084" y="38100"/>
                </a:lnTo>
                <a:lnTo>
                  <a:pt x="415734" y="34925"/>
                </a:lnTo>
                <a:close/>
              </a:path>
            </a:pathLst>
          </a:custGeom>
          <a:solidFill>
            <a:srgbClr val="4472C4"/>
          </a:solidFill>
        </p:spPr>
        <p:txBody>
          <a:bodyPr wrap="square" lIns="0" tIns="0" rIns="0" bIns="0" rtlCol="0"/>
          <a:lstStyle/>
          <a:p/>
        </p:txBody>
      </p:sp>
      <p:sp>
        <p:nvSpPr>
          <p:cNvPr id="17" name="object 17" descr=""/>
          <p:cNvSpPr/>
          <p:nvPr/>
        </p:nvSpPr>
        <p:spPr>
          <a:xfrm>
            <a:off x="5822111" y="2084793"/>
            <a:ext cx="422275" cy="76200"/>
          </a:xfrm>
          <a:custGeom>
            <a:avLst/>
            <a:gdLst/>
            <a:ahLst/>
            <a:cxnLst/>
            <a:rect l="l" t="t" r="r" b="b"/>
            <a:pathLst>
              <a:path w="422275" h="76200">
                <a:moveTo>
                  <a:pt x="345871" y="0"/>
                </a:moveTo>
                <a:lnTo>
                  <a:pt x="345871" y="76200"/>
                </a:lnTo>
                <a:lnTo>
                  <a:pt x="415721" y="41275"/>
                </a:lnTo>
                <a:lnTo>
                  <a:pt x="358571" y="41275"/>
                </a:lnTo>
                <a:lnTo>
                  <a:pt x="358571" y="34925"/>
                </a:lnTo>
                <a:lnTo>
                  <a:pt x="415721" y="34925"/>
                </a:lnTo>
                <a:lnTo>
                  <a:pt x="345871" y="0"/>
                </a:lnTo>
                <a:close/>
              </a:path>
              <a:path w="422275" h="76200">
                <a:moveTo>
                  <a:pt x="345871" y="34925"/>
                </a:moveTo>
                <a:lnTo>
                  <a:pt x="0" y="34925"/>
                </a:lnTo>
                <a:lnTo>
                  <a:pt x="0" y="41275"/>
                </a:lnTo>
                <a:lnTo>
                  <a:pt x="345871" y="41275"/>
                </a:lnTo>
                <a:lnTo>
                  <a:pt x="345871" y="34925"/>
                </a:lnTo>
                <a:close/>
              </a:path>
              <a:path w="422275" h="76200">
                <a:moveTo>
                  <a:pt x="415721" y="34925"/>
                </a:moveTo>
                <a:lnTo>
                  <a:pt x="358571" y="34925"/>
                </a:lnTo>
                <a:lnTo>
                  <a:pt x="358571" y="41275"/>
                </a:lnTo>
                <a:lnTo>
                  <a:pt x="415721" y="41275"/>
                </a:lnTo>
                <a:lnTo>
                  <a:pt x="422071" y="38100"/>
                </a:lnTo>
                <a:lnTo>
                  <a:pt x="415721" y="34925"/>
                </a:lnTo>
                <a:close/>
              </a:path>
            </a:pathLst>
          </a:custGeom>
          <a:solidFill>
            <a:srgbClr val="4472C4"/>
          </a:solidFill>
        </p:spPr>
        <p:txBody>
          <a:bodyPr wrap="square" lIns="0" tIns="0" rIns="0" bIns="0" rtlCol="0"/>
          <a:lstStyle/>
          <a:p/>
        </p:txBody>
      </p:sp>
      <p:sp>
        <p:nvSpPr>
          <p:cNvPr id="18" name="object 18" descr=""/>
          <p:cNvSpPr/>
          <p:nvPr/>
        </p:nvSpPr>
        <p:spPr>
          <a:xfrm>
            <a:off x="7326541" y="2084793"/>
            <a:ext cx="422275" cy="76200"/>
          </a:xfrm>
          <a:custGeom>
            <a:avLst/>
            <a:gdLst/>
            <a:ahLst/>
            <a:cxnLst/>
            <a:rect l="l" t="t" r="r" b="b"/>
            <a:pathLst>
              <a:path w="422275" h="76200">
                <a:moveTo>
                  <a:pt x="345871" y="0"/>
                </a:moveTo>
                <a:lnTo>
                  <a:pt x="345871" y="76200"/>
                </a:lnTo>
                <a:lnTo>
                  <a:pt x="415721" y="41275"/>
                </a:lnTo>
                <a:lnTo>
                  <a:pt x="358571" y="41275"/>
                </a:lnTo>
                <a:lnTo>
                  <a:pt x="358571" y="34925"/>
                </a:lnTo>
                <a:lnTo>
                  <a:pt x="415721" y="34925"/>
                </a:lnTo>
                <a:lnTo>
                  <a:pt x="345871" y="0"/>
                </a:lnTo>
                <a:close/>
              </a:path>
              <a:path w="422275" h="76200">
                <a:moveTo>
                  <a:pt x="345871" y="34925"/>
                </a:moveTo>
                <a:lnTo>
                  <a:pt x="0" y="34925"/>
                </a:lnTo>
                <a:lnTo>
                  <a:pt x="0" y="41275"/>
                </a:lnTo>
                <a:lnTo>
                  <a:pt x="345871" y="41275"/>
                </a:lnTo>
                <a:lnTo>
                  <a:pt x="345871" y="34925"/>
                </a:lnTo>
                <a:close/>
              </a:path>
              <a:path w="422275" h="76200">
                <a:moveTo>
                  <a:pt x="415721" y="34925"/>
                </a:moveTo>
                <a:lnTo>
                  <a:pt x="358571" y="34925"/>
                </a:lnTo>
                <a:lnTo>
                  <a:pt x="358571" y="41275"/>
                </a:lnTo>
                <a:lnTo>
                  <a:pt x="415721" y="41275"/>
                </a:lnTo>
                <a:lnTo>
                  <a:pt x="422071" y="38100"/>
                </a:lnTo>
                <a:lnTo>
                  <a:pt x="415721" y="34925"/>
                </a:lnTo>
                <a:close/>
              </a:path>
            </a:pathLst>
          </a:custGeom>
          <a:solidFill>
            <a:srgbClr val="4472C4"/>
          </a:solidFill>
        </p:spPr>
        <p:txBody>
          <a:bodyPr wrap="square" lIns="0" tIns="0" rIns="0" bIns="0" rtlCol="0"/>
          <a:lstStyle/>
          <a:p/>
        </p:txBody>
      </p:sp>
      <p:pic>
        <p:nvPicPr>
          <p:cNvPr id="19" name="object 19" descr=""/>
          <p:cNvPicPr/>
          <p:nvPr/>
        </p:nvPicPr>
        <p:blipFill>
          <a:blip r:embed="rId5" cstate="print"/>
          <a:stretch>
            <a:fillRect/>
          </a:stretch>
        </p:blipFill>
        <p:spPr>
          <a:xfrm>
            <a:off x="6142913" y="2341905"/>
            <a:ext cx="1309204" cy="878878"/>
          </a:xfrm>
          <a:prstGeom prst="rect">
            <a:avLst/>
          </a:prstGeom>
        </p:spPr>
      </p:pic>
      <p:sp>
        <p:nvSpPr>
          <p:cNvPr id="20" name="object 20" descr=""/>
          <p:cNvSpPr txBox="1"/>
          <p:nvPr/>
        </p:nvSpPr>
        <p:spPr>
          <a:xfrm>
            <a:off x="4684064" y="1584286"/>
            <a:ext cx="2698750" cy="307975"/>
          </a:xfrm>
          <a:prstGeom prst="rect">
            <a:avLst/>
          </a:prstGeom>
          <a:ln w="19050">
            <a:solidFill>
              <a:srgbClr val="FF0000"/>
            </a:solidFill>
          </a:ln>
        </p:spPr>
        <p:txBody>
          <a:bodyPr wrap="square" lIns="0" tIns="33020" rIns="0" bIns="0" rtlCol="0" vert="horz">
            <a:spAutoFit/>
          </a:bodyPr>
          <a:lstStyle/>
          <a:p>
            <a:pPr marL="90805">
              <a:lnSpc>
                <a:spcPct val="100000"/>
              </a:lnSpc>
              <a:spcBef>
                <a:spcPts val="260"/>
              </a:spcBef>
            </a:pPr>
            <a:r>
              <a:rPr dirty="0" sz="1400" spc="-5">
                <a:latin typeface="游ゴシック"/>
                <a:cs typeface="游ゴシック"/>
              </a:rPr>
              <a:t>ここが圧倒的に簡単になった！</a:t>
            </a:r>
            <a:endParaRPr sz="1400">
              <a:latin typeface="游ゴシック"/>
              <a:cs typeface="游ゴシック"/>
            </a:endParaRPr>
          </a:p>
        </p:txBody>
      </p:sp>
      <p:pic>
        <p:nvPicPr>
          <p:cNvPr id="21" name="object 21" descr=""/>
          <p:cNvPicPr/>
          <p:nvPr/>
        </p:nvPicPr>
        <p:blipFill>
          <a:blip r:embed="rId6" cstate="print"/>
          <a:stretch>
            <a:fillRect/>
          </a:stretch>
        </p:blipFill>
        <p:spPr>
          <a:xfrm>
            <a:off x="717040" y="2338336"/>
            <a:ext cx="589288" cy="878878"/>
          </a:xfrm>
          <a:prstGeom prst="rect">
            <a:avLst/>
          </a:prstGeom>
        </p:spPr>
      </p:pic>
      <p:sp>
        <p:nvSpPr>
          <p:cNvPr id="22" name="object 22" descr=""/>
          <p:cNvSpPr txBox="1"/>
          <p:nvPr/>
        </p:nvSpPr>
        <p:spPr>
          <a:xfrm>
            <a:off x="1086410" y="3955795"/>
            <a:ext cx="2311400" cy="565150"/>
          </a:xfrm>
          <a:prstGeom prst="rect">
            <a:avLst/>
          </a:prstGeom>
        </p:spPr>
        <p:txBody>
          <a:bodyPr wrap="square" lIns="0" tIns="12700" rIns="0" bIns="0" rtlCol="0" vert="horz">
            <a:spAutoFit/>
          </a:bodyPr>
          <a:lstStyle/>
          <a:p>
            <a:pPr algn="ctr">
              <a:lnSpc>
                <a:spcPts val="2125"/>
              </a:lnSpc>
              <a:spcBef>
                <a:spcPts val="100"/>
              </a:spcBef>
            </a:pPr>
            <a:r>
              <a:rPr dirty="0" sz="1800" spc="-10">
                <a:latin typeface="游ゴシック"/>
                <a:cs typeface="游ゴシック"/>
              </a:rPr>
              <a:t>分⼦置換には</a:t>
            </a:r>
            <a:endParaRPr sz="1800">
              <a:latin typeface="游ゴシック"/>
              <a:cs typeface="游ゴシック"/>
            </a:endParaRPr>
          </a:p>
          <a:p>
            <a:pPr algn="ctr">
              <a:lnSpc>
                <a:spcPts val="2125"/>
              </a:lnSpc>
            </a:pPr>
            <a:r>
              <a:rPr dirty="0" sz="1800" spc="-5">
                <a:latin typeface="游ゴシック"/>
                <a:cs typeface="游ゴシック"/>
              </a:rPr>
              <a:t>類似構造が必要だった</a:t>
            </a:r>
            <a:endParaRPr sz="1800">
              <a:latin typeface="游ゴシック"/>
              <a:cs typeface="游ゴシック"/>
            </a:endParaRPr>
          </a:p>
        </p:txBody>
      </p:sp>
      <p:grpSp>
        <p:nvGrpSpPr>
          <p:cNvPr id="23" name="object 23" descr=""/>
          <p:cNvGrpSpPr/>
          <p:nvPr/>
        </p:nvGrpSpPr>
        <p:grpSpPr>
          <a:xfrm>
            <a:off x="255365" y="4841506"/>
            <a:ext cx="3470910" cy="1607820"/>
            <a:chOff x="255365" y="4841506"/>
            <a:chExt cx="3470910" cy="1607820"/>
          </a:xfrm>
        </p:grpSpPr>
        <p:pic>
          <p:nvPicPr>
            <p:cNvPr id="24" name="object 24" descr=""/>
            <p:cNvPicPr/>
            <p:nvPr/>
          </p:nvPicPr>
          <p:blipFill>
            <a:blip r:embed="rId7" cstate="print"/>
            <a:stretch>
              <a:fillRect/>
            </a:stretch>
          </p:blipFill>
          <p:spPr>
            <a:xfrm>
              <a:off x="2931312" y="5029390"/>
              <a:ext cx="794592" cy="1419402"/>
            </a:xfrm>
            <a:prstGeom prst="rect">
              <a:avLst/>
            </a:prstGeom>
          </p:spPr>
        </p:pic>
        <p:pic>
          <p:nvPicPr>
            <p:cNvPr id="25" name="object 25" descr=""/>
            <p:cNvPicPr/>
            <p:nvPr/>
          </p:nvPicPr>
          <p:blipFill>
            <a:blip r:embed="rId8" cstate="print"/>
            <a:stretch>
              <a:fillRect/>
            </a:stretch>
          </p:blipFill>
          <p:spPr>
            <a:xfrm>
              <a:off x="255365" y="5664727"/>
              <a:ext cx="691131" cy="648590"/>
            </a:xfrm>
            <a:prstGeom prst="rect">
              <a:avLst/>
            </a:prstGeom>
          </p:spPr>
        </p:pic>
        <p:pic>
          <p:nvPicPr>
            <p:cNvPr id="26" name="object 26" descr=""/>
            <p:cNvPicPr/>
            <p:nvPr/>
          </p:nvPicPr>
          <p:blipFill>
            <a:blip r:embed="rId9" cstate="print"/>
            <a:stretch>
              <a:fillRect/>
            </a:stretch>
          </p:blipFill>
          <p:spPr>
            <a:xfrm>
              <a:off x="255365" y="4918443"/>
              <a:ext cx="1392269" cy="1394874"/>
            </a:xfrm>
            <a:prstGeom prst="rect">
              <a:avLst/>
            </a:prstGeom>
          </p:spPr>
        </p:pic>
        <p:pic>
          <p:nvPicPr>
            <p:cNvPr id="27" name="object 27" descr=""/>
            <p:cNvPicPr/>
            <p:nvPr/>
          </p:nvPicPr>
          <p:blipFill>
            <a:blip r:embed="rId10" cstate="print"/>
            <a:stretch>
              <a:fillRect/>
            </a:stretch>
          </p:blipFill>
          <p:spPr>
            <a:xfrm>
              <a:off x="970555" y="5569229"/>
              <a:ext cx="677078" cy="744087"/>
            </a:xfrm>
            <a:prstGeom prst="rect">
              <a:avLst/>
            </a:prstGeom>
          </p:spPr>
        </p:pic>
        <p:pic>
          <p:nvPicPr>
            <p:cNvPr id="28" name="object 28" descr=""/>
            <p:cNvPicPr/>
            <p:nvPr/>
          </p:nvPicPr>
          <p:blipFill>
            <a:blip r:embed="rId11" cstate="print"/>
            <a:stretch>
              <a:fillRect/>
            </a:stretch>
          </p:blipFill>
          <p:spPr>
            <a:xfrm>
              <a:off x="932442" y="4918443"/>
              <a:ext cx="715191" cy="650786"/>
            </a:xfrm>
            <a:prstGeom prst="rect">
              <a:avLst/>
            </a:prstGeom>
          </p:spPr>
        </p:pic>
        <p:sp>
          <p:nvSpPr>
            <p:cNvPr id="29" name="object 29" descr=""/>
            <p:cNvSpPr/>
            <p:nvPr/>
          </p:nvSpPr>
          <p:spPr>
            <a:xfrm>
              <a:off x="1363522" y="5663380"/>
              <a:ext cx="746125" cy="746125"/>
            </a:xfrm>
            <a:custGeom>
              <a:avLst/>
              <a:gdLst/>
              <a:ahLst/>
              <a:cxnLst/>
              <a:rect l="l" t="t" r="r" b="b"/>
              <a:pathLst>
                <a:path w="746125" h="746125">
                  <a:moveTo>
                    <a:pt x="745907" y="0"/>
                  </a:moveTo>
                  <a:lnTo>
                    <a:pt x="0" y="0"/>
                  </a:lnTo>
                  <a:lnTo>
                    <a:pt x="745908" y="745907"/>
                  </a:lnTo>
                  <a:lnTo>
                    <a:pt x="745907" y="0"/>
                  </a:lnTo>
                  <a:close/>
                </a:path>
              </a:pathLst>
            </a:custGeom>
            <a:solidFill>
              <a:srgbClr val="FEFEFE"/>
            </a:solidFill>
          </p:spPr>
          <p:txBody>
            <a:bodyPr wrap="square" lIns="0" tIns="0" rIns="0" bIns="0" rtlCol="0"/>
            <a:lstStyle/>
            <a:p/>
          </p:txBody>
        </p:sp>
        <p:pic>
          <p:nvPicPr>
            <p:cNvPr id="30" name="object 30" descr=""/>
            <p:cNvPicPr/>
            <p:nvPr/>
          </p:nvPicPr>
          <p:blipFill>
            <a:blip r:embed="rId12" cstate="print"/>
            <a:stretch>
              <a:fillRect/>
            </a:stretch>
          </p:blipFill>
          <p:spPr>
            <a:xfrm>
              <a:off x="1363522" y="4841506"/>
              <a:ext cx="821879" cy="821874"/>
            </a:xfrm>
            <a:prstGeom prst="rect">
              <a:avLst/>
            </a:prstGeom>
          </p:spPr>
        </p:pic>
        <p:pic>
          <p:nvPicPr>
            <p:cNvPr id="31" name="object 31" descr=""/>
            <p:cNvPicPr/>
            <p:nvPr/>
          </p:nvPicPr>
          <p:blipFill>
            <a:blip r:embed="rId13" cstate="print"/>
            <a:stretch>
              <a:fillRect/>
            </a:stretch>
          </p:blipFill>
          <p:spPr>
            <a:xfrm>
              <a:off x="1363524" y="4841506"/>
              <a:ext cx="1567787" cy="1567781"/>
            </a:xfrm>
            <a:prstGeom prst="rect">
              <a:avLst/>
            </a:prstGeom>
          </p:spPr>
        </p:pic>
        <p:sp>
          <p:nvSpPr>
            <p:cNvPr id="32" name="object 32" descr=""/>
            <p:cNvSpPr/>
            <p:nvPr/>
          </p:nvSpPr>
          <p:spPr>
            <a:xfrm>
              <a:off x="2109431" y="4841506"/>
              <a:ext cx="822325" cy="1567815"/>
            </a:xfrm>
            <a:custGeom>
              <a:avLst/>
              <a:gdLst/>
              <a:ahLst/>
              <a:cxnLst/>
              <a:rect l="l" t="t" r="r" b="b"/>
              <a:pathLst>
                <a:path w="822325" h="1567814">
                  <a:moveTo>
                    <a:pt x="821867" y="745909"/>
                  </a:moveTo>
                  <a:lnTo>
                    <a:pt x="0" y="745909"/>
                  </a:lnTo>
                  <a:lnTo>
                    <a:pt x="0" y="1567789"/>
                  </a:lnTo>
                  <a:lnTo>
                    <a:pt x="821867" y="745909"/>
                  </a:lnTo>
                  <a:close/>
                </a:path>
                <a:path w="822325" h="1567814">
                  <a:moveTo>
                    <a:pt x="821880" y="745896"/>
                  </a:moveTo>
                  <a:lnTo>
                    <a:pt x="75971" y="0"/>
                  </a:lnTo>
                  <a:lnTo>
                    <a:pt x="75971" y="745896"/>
                  </a:lnTo>
                  <a:lnTo>
                    <a:pt x="821880" y="745896"/>
                  </a:lnTo>
                  <a:close/>
                </a:path>
              </a:pathLst>
            </a:custGeom>
            <a:solidFill>
              <a:srgbClr val="FEFEFE"/>
            </a:solidFill>
          </p:spPr>
          <p:txBody>
            <a:bodyPr wrap="square" lIns="0" tIns="0" rIns="0" bIns="0" rtlCol="0"/>
            <a:lstStyle/>
            <a:p/>
          </p:txBody>
        </p:sp>
      </p:grpSp>
      <p:sp>
        <p:nvSpPr>
          <p:cNvPr id="33" name="object 33" descr=""/>
          <p:cNvSpPr txBox="1"/>
          <p:nvPr/>
        </p:nvSpPr>
        <p:spPr>
          <a:xfrm>
            <a:off x="500418" y="4760467"/>
            <a:ext cx="939800" cy="208279"/>
          </a:xfrm>
          <a:prstGeom prst="rect">
            <a:avLst/>
          </a:prstGeom>
        </p:spPr>
        <p:txBody>
          <a:bodyPr wrap="square" lIns="0" tIns="12700" rIns="0" bIns="0" rtlCol="0" vert="horz">
            <a:spAutoFit/>
          </a:bodyPr>
          <a:lstStyle/>
          <a:p>
            <a:pPr marL="12700">
              <a:lnSpc>
                <a:spcPct val="100000"/>
              </a:lnSpc>
              <a:spcBef>
                <a:spcPts val="100"/>
              </a:spcBef>
            </a:pPr>
            <a:r>
              <a:rPr dirty="0" sz="1200" spc="-10">
                <a:latin typeface="游ゴシック"/>
                <a:cs typeface="游ゴシック"/>
              </a:rPr>
              <a:t>解きたい構造</a:t>
            </a:r>
            <a:endParaRPr sz="1200">
              <a:latin typeface="游ゴシック"/>
              <a:cs typeface="游ゴシック"/>
            </a:endParaRPr>
          </a:p>
        </p:txBody>
      </p:sp>
      <p:sp>
        <p:nvSpPr>
          <p:cNvPr id="34" name="object 34" descr=""/>
          <p:cNvSpPr txBox="1"/>
          <p:nvPr/>
        </p:nvSpPr>
        <p:spPr>
          <a:xfrm>
            <a:off x="1829917" y="4708652"/>
            <a:ext cx="635000" cy="397510"/>
          </a:xfrm>
          <a:prstGeom prst="rect">
            <a:avLst/>
          </a:prstGeom>
        </p:spPr>
        <p:txBody>
          <a:bodyPr wrap="square" lIns="0" tIns="12700" rIns="0" bIns="0" rtlCol="0" vert="horz">
            <a:spAutoFit/>
          </a:bodyPr>
          <a:lstStyle/>
          <a:p>
            <a:pPr algn="ctr">
              <a:lnSpc>
                <a:spcPct val="100000"/>
              </a:lnSpc>
              <a:spcBef>
                <a:spcPts val="100"/>
              </a:spcBef>
            </a:pPr>
            <a:r>
              <a:rPr dirty="0" sz="1200" spc="-15">
                <a:latin typeface="游ゴシック"/>
                <a:cs typeface="游ゴシック"/>
              </a:rPr>
              <a:t>鋳型構造</a:t>
            </a:r>
            <a:endParaRPr sz="1200">
              <a:latin typeface="游ゴシック"/>
              <a:cs typeface="游ゴシック"/>
            </a:endParaRPr>
          </a:p>
          <a:p>
            <a:pPr algn="ctr">
              <a:lnSpc>
                <a:spcPct val="100000"/>
              </a:lnSpc>
              <a:spcBef>
                <a:spcPts val="45"/>
              </a:spcBef>
            </a:pPr>
            <a:r>
              <a:rPr dirty="0" sz="1200" spc="-10">
                <a:latin typeface="Calibri"/>
                <a:cs typeface="Calibri"/>
              </a:rPr>
              <a:t>(PDB)</a:t>
            </a:r>
            <a:endParaRPr sz="1200">
              <a:latin typeface="Calibri"/>
              <a:cs typeface="Calibri"/>
            </a:endParaRPr>
          </a:p>
        </p:txBody>
      </p:sp>
      <p:sp>
        <p:nvSpPr>
          <p:cNvPr id="35" name="object 35" descr=""/>
          <p:cNvSpPr txBox="1"/>
          <p:nvPr/>
        </p:nvSpPr>
        <p:spPr>
          <a:xfrm>
            <a:off x="1658785" y="6180835"/>
            <a:ext cx="893444" cy="385445"/>
          </a:xfrm>
          <a:prstGeom prst="rect">
            <a:avLst/>
          </a:prstGeom>
        </p:spPr>
        <p:txBody>
          <a:bodyPr wrap="square" lIns="0" tIns="12700" rIns="0" bIns="0" rtlCol="0" vert="horz">
            <a:spAutoFit/>
          </a:bodyPr>
          <a:lstStyle/>
          <a:p>
            <a:pPr algn="ctr">
              <a:lnSpc>
                <a:spcPts val="1415"/>
              </a:lnSpc>
              <a:spcBef>
                <a:spcPts val="100"/>
              </a:spcBef>
            </a:pPr>
            <a:r>
              <a:rPr dirty="0" sz="1200" spc="-20">
                <a:latin typeface="游ゴシック"/>
                <a:cs typeface="游ゴシック"/>
              </a:rPr>
              <a:t>相同性 </a:t>
            </a:r>
            <a:r>
              <a:rPr dirty="0" sz="1200">
                <a:latin typeface="Calibri"/>
                <a:cs typeface="Calibri"/>
              </a:rPr>
              <a:t>&gt; </a:t>
            </a:r>
            <a:r>
              <a:rPr dirty="0" sz="1200" spc="-25">
                <a:latin typeface="Calibri"/>
                <a:cs typeface="Calibri"/>
              </a:rPr>
              <a:t>30%</a:t>
            </a:r>
            <a:endParaRPr sz="1200">
              <a:latin typeface="Calibri"/>
              <a:cs typeface="Calibri"/>
            </a:endParaRPr>
          </a:p>
          <a:p>
            <a:pPr algn="ctr" marL="635">
              <a:lnSpc>
                <a:spcPts val="1415"/>
              </a:lnSpc>
            </a:pPr>
            <a:r>
              <a:rPr dirty="0" sz="1200" spc="-20">
                <a:latin typeface="游ゴシック"/>
                <a:cs typeface="游ゴシック"/>
              </a:rPr>
              <a:t>は必要</a:t>
            </a:r>
            <a:endParaRPr sz="1200">
              <a:latin typeface="游ゴシック"/>
              <a:cs typeface="游ゴシック"/>
            </a:endParaRPr>
          </a:p>
        </p:txBody>
      </p:sp>
      <p:sp>
        <p:nvSpPr>
          <p:cNvPr id="36" name="object 36" descr=""/>
          <p:cNvSpPr txBox="1"/>
          <p:nvPr/>
        </p:nvSpPr>
        <p:spPr>
          <a:xfrm>
            <a:off x="794175" y="5271452"/>
            <a:ext cx="422275" cy="708025"/>
          </a:xfrm>
          <a:prstGeom prst="rect">
            <a:avLst/>
          </a:prstGeom>
          <a:solidFill>
            <a:srgbClr val="FFFFFF"/>
          </a:solidFill>
        </p:spPr>
        <p:txBody>
          <a:bodyPr wrap="square" lIns="0" tIns="8255" rIns="0" bIns="0" rtlCol="0" vert="horz">
            <a:spAutoFit/>
          </a:bodyPr>
          <a:lstStyle/>
          <a:p>
            <a:pPr marL="91440">
              <a:lnSpc>
                <a:spcPct val="100000"/>
              </a:lnSpc>
              <a:spcBef>
                <a:spcPts val="65"/>
              </a:spcBef>
            </a:pPr>
            <a:r>
              <a:rPr dirty="0" sz="4000" spc="-50">
                <a:latin typeface="Calibri"/>
                <a:cs typeface="Calibri"/>
              </a:rPr>
              <a:t>?</a:t>
            </a:r>
            <a:endParaRPr sz="4000">
              <a:latin typeface="Calibri"/>
              <a:cs typeface="Calibri"/>
            </a:endParaRPr>
          </a:p>
        </p:txBody>
      </p:sp>
      <p:sp>
        <p:nvSpPr>
          <p:cNvPr id="37" name="object 37" descr=""/>
          <p:cNvSpPr txBox="1"/>
          <p:nvPr/>
        </p:nvSpPr>
        <p:spPr>
          <a:xfrm>
            <a:off x="2805912" y="4760467"/>
            <a:ext cx="1092200" cy="208279"/>
          </a:xfrm>
          <a:prstGeom prst="rect">
            <a:avLst/>
          </a:prstGeom>
        </p:spPr>
        <p:txBody>
          <a:bodyPr wrap="square" lIns="0" tIns="12700" rIns="0" bIns="0" rtlCol="0" vert="horz">
            <a:spAutoFit/>
          </a:bodyPr>
          <a:lstStyle/>
          <a:p>
            <a:pPr marL="12700">
              <a:lnSpc>
                <a:spcPct val="100000"/>
              </a:lnSpc>
              <a:spcBef>
                <a:spcPts val="100"/>
              </a:spcBef>
            </a:pPr>
            <a:r>
              <a:rPr dirty="0" sz="1200" spc="-10">
                <a:latin typeface="游ゴシック"/>
                <a:cs typeface="游ゴシック"/>
              </a:rPr>
              <a:t>以前の予測構造</a:t>
            </a:r>
            <a:endParaRPr sz="1200">
              <a:latin typeface="游ゴシック"/>
              <a:cs typeface="游ゴシック"/>
            </a:endParaRPr>
          </a:p>
        </p:txBody>
      </p:sp>
      <p:sp>
        <p:nvSpPr>
          <p:cNvPr id="38" name="object 38" descr=""/>
          <p:cNvSpPr txBox="1"/>
          <p:nvPr/>
        </p:nvSpPr>
        <p:spPr>
          <a:xfrm>
            <a:off x="2577312" y="6516116"/>
            <a:ext cx="1549400" cy="208279"/>
          </a:xfrm>
          <a:prstGeom prst="rect">
            <a:avLst/>
          </a:prstGeom>
        </p:spPr>
        <p:txBody>
          <a:bodyPr wrap="square" lIns="0" tIns="12700" rIns="0" bIns="0" rtlCol="0" vert="horz">
            <a:spAutoFit/>
          </a:bodyPr>
          <a:lstStyle/>
          <a:p>
            <a:pPr marL="12700">
              <a:lnSpc>
                <a:spcPct val="100000"/>
              </a:lnSpc>
              <a:spcBef>
                <a:spcPts val="100"/>
              </a:spcBef>
            </a:pPr>
            <a:r>
              <a:rPr dirty="0" sz="1200" spc="-5">
                <a:latin typeface="游ゴシック"/>
                <a:cs typeface="游ゴシック"/>
              </a:rPr>
              <a:t>分⼦置換には使えない</a:t>
            </a:r>
            <a:endParaRPr sz="1200">
              <a:latin typeface="游ゴシック"/>
              <a:cs typeface="游ゴシック"/>
            </a:endParaRPr>
          </a:p>
        </p:txBody>
      </p:sp>
      <p:pic>
        <p:nvPicPr>
          <p:cNvPr id="39" name="object 39" descr=""/>
          <p:cNvPicPr/>
          <p:nvPr/>
        </p:nvPicPr>
        <p:blipFill>
          <a:blip r:embed="rId14" cstate="print"/>
          <a:stretch>
            <a:fillRect/>
          </a:stretch>
        </p:blipFill>
        <p:spPr>
          <a:xfrm>
            <a:off x="5129961" y="5046943"/>
            <a:ext cx="1384299" cy="1384300"/>
          </a:xfrm>
          <a:prstGeom prst="rect">
            <a:avLst/>
          </a:prstGeom>
        </p:spPr>
      </p:pic>
      <p:grpSp>
        <p:nvGrpSpPr>
          <p:cNvPr id="40" name="object 40" descr=""/>
          <p:cNvGrpSpPr/>
          <p:nvPr/>
        </p:nvGrpSpPr>
        <p:grpSpPr>
          <a:xfrm>
            <a:off x="6785368" y="4918443"/>
            <a:ext cx="2103755" cy="1715770"/>
            <a:chOff x="6785368" y="4918443"/>
            <a:chExt cx="2103755" cy="1715770"/>
          </a:xfrm>
        </p:grpSpPr>
        <p:pic>
          <p:nvPicPr>
            <p:cNvPr id="41" name="object 41" descr=""/>
            <p:cNvPicPr/>
            <p:nvPr/>
          </p:nvPicPr>
          <p:blipFill>
            <a:blip r:embed="rId15" cstate="print"/>
            <a:stretch>
              <a:fillRect/>
            </a:stretch>
          </p:blipFill>
          <p:spPr>
            <a:xfrm>
              <a:off x="7176198" y="5835839"/>
              <a:ext cx="827008" cy="798235"/>
            </a:xfrm>
            <a:prstGeom prst="rect">
              <a:avLst/>
            </a:prstGeom>
          </p:spPr>
        </p:pic>
        <p:pic>
          <p:nvPicPr>
            <p:cNvPr id="42" name="object 42" descr=""/>
            <p:cNvPicPr/>
            <p:nvPr/>
          </p:nvPicPr>
          <p:blipFill>
            <a:blip r:embed="rId16" cstate="print"/>
            <a:stretch>
              <a:fillRect/>
            </a:stretch>
          </p:blipFill>
          <p:spPr>
            <a:xfrm>
              <a:off x="7176199" y="4918443"/>
              <a:ext cx="1712432" cy="1715631"/>
            </a:xfrm>
            <a:prstGeom prst="rect">
              <a:avLst/>
            </a:prstGeom>
          </p:spPr>
        </p:pic>
        <p:pic>
          <p:nvPicPr>
            <p:cNvPr id="43" name="object 43" descr=""/>
            <p:cNvPicPr/>
            <p:nvPr/>
          </p:nvPicPr>
          <p:blipFill>
            <a:blip r:embed="rId17" cstate="print"/>
            <a:stretch>
              <a:fillRect/>
            </a:stretch>
          </p:blipFill>
          <p:spPr>
            <a:xfrm>
              <a:off x="8055852" y="5718881"/>
              <a:ext cx="832788" cy="915193"/>
            </a:xfrm>
            <a:prstGeom prst="rect">
              <a:avLst/>
            </a:prstGeom>
          </p:spPr>
        </p:pic>
        <p:pic>
          <p:nvPicPr>
            <p:cNvPr id="44" name="object 44" descr=""/>
            <p:cNvPicPr/>
            <p:nvPr/>
          </p:nvPicPr>
          <p:blipFill>
            <a:blip r:embed="rId18" cstate="print"/>
            <a:stretch>
              <a:fillRect/>
            </a:stretch>
          </p:blipFill>
          <p:spPr>
            <a:xfrm>
              <a:off x="8008989" y="4918443"/>
              <a:ext cx="879651" cy="800437"/>
            </a:xfrm>
            <a:prstGeom prst="rect">
              <a:avLst/>
            </a:prstGeom>
          </p:spPr>
        </p:pic>
        <p:sp>
          <p:nvSpPr>
            <p:cNvPr id="45" name="object 45" descr=""/>
            <p:cNvSpPr/>
            <p:nvPr/>
          </p:nvSpPr>
          <p:spPr>
            <a:xfrm>
              <a:off x="6785368" y="5733395"/>
              <a:ext cx="666750" cy="85725"/>
            </a:xfrm>
            <a:custGeom>
              <a:avLst/>
              <a:gdLst/>
              <a:ahLst/>
              <a:cxnLst/>
              <a:rect l="l" t="t" r="r" b="b"/>
              <a:pathLst>
                <a:path w="666750" h="85725">
                  <a:moveTo>
                    <a:pt x="581025" y="0"/>
                  </a:moveTo>
                  <a:lnTo>
                    <a:pt x="581025" y="85725"/>
                  </a:lnTo>
                  <a:lnTo>
                    <a:pt x="638175" y="57150"/>
                  </a:lnTo>
                  <a:lnTo>
                    <a:pt x="595312" y="57150"/>
                  </a:lnTo>
                  <a:lnTo>
                    <a:pt x="595312" y="28575"/>
                  </a:lnTo>
                  <a:lnTo>
                    <a:pt x="638175" y="28575"/>
                  </a:lnTo>
                  <a:lnTo>
                    <a:pt x="581025" y="0"/>
                  </a:lnTo>
                  <a:close/>
                </a:path>
                <a:path w="666750" h="85725">
                  <a:moveTo>
                    <a:pt x="581025" y="28575"/>
                  </a:moveTo>
                  <a:lnTo>
                    <a:pt x="0" y="28575"/>
                  </a:lnTo>
                  <a:lnTo>
                    <a:pt x="0" y="57150"/>
                  </a:lnTo>
                  <a:lnTo>
                    <a:pt x="581025" y="57150"/>
                  </a:lnTo>
                  <a:lnTo>
                    <a:pt x="581025" y="28575"/>
                  </a:lnTo>
                  <a:close/>
                </a:path>
                <a:path w="666750" h="85725">
                  <a:moveTo>
                    <a:pt x="638175" y="28575"/>
                  </a:moveTo>
                  <a:lnTo>
                    <a:pt x="595312" y="28575"/>
                  </a:lnTo>
                  <a:lnTo>
                    <a:pt x="595312" y="57150"/>
                  </a:lnTo>
                  <a:lnTo>
                    <a:pt x="638175" y="57150"/>
                  </a:lnTo>
                  <a:lnTo>
                    <a:pt x="666750" y="42862"/>
                  </a:lnTo>
                  <a:lnTo>
                    <a:pt x="638175" y="28575"/>
                  </a:lnTo>
                  <a:close/>
                </a:path>
              </a:pathLst>
            </a:custGeom>
            <a:solidFill>
              <a:srgbClr val="4472C4"/>
            </a:solidFill>
          </p:spPr>
          <p:txBody>
            <a:bodyPr wrap="square" lIns="0" tIns="0" rIns="0" bIns="0" rtlCol="0"/>
            <a:lstStyle/>
            <a:p/>
          </p:txBody>
        </p:sp>
      </p:grpSp>
      <p:sp>
        <p:nvSpPr>
          <p:cNvPr id="46" name="object 46" descr=""/>
          <p:cNvSpPr txBox="1"/>
          <p:nvPr/>
        </p:nvSpPr>
        <p:spPr>
          <a:xfrm>
            <a:off x="4980901" y="3955795"/>
            <a:ext cx="3725545" cy="1013460"/>
          </a:xfrm>
          <a:prstGeom prst="rect">
            <a:avLst/>
          </a:prstGeom>
        </p:spPr>
        <p:txBody>
          <a:bodyPr wrap="square" lIns="0" tIns="12700" rIns="0" bIns="0" rtlCol="0" vert="horz">
            <a:spAutoFit/>
          </a:bodyPr>
          <a:lstStyle/>
          <a:p>
            <a:pPr algn="ctr">
              <a:lnSpc>
                <a:spcPts val="2125"/>
              </a:lnSpc>
              <a:spcBef>
                <a:spcPts val="100"/>
              </a:spcBef>
            </a:pPr>
            <a:r>
              <a:rPr dirty="0" sz="1800" spc="-20">
                <a:latin typeface="Calibri"/>
                <a:cs typeface="Calibri"/>
              </a:rPr>
              <a:t>AlphaFold2</a:t>
            </a:r>
            <a:r>
              <a:rPr dirty="0" sz="1800">
                <a:latin typeface="游ゴシック"/>
                <a:cs typeface="游ゴシック"/>
              </a:rPr>
              <a:t>で</a:t>
            </a:r>
            <a:r>
              <a:rPr dirty="0" sz="1800" spc="-10">
                <a:latin typeface="Calibri"/>
                <a:cs typeface="Calibri"/>
              </a:rPr>
              <a:t>(</a:t>
            </a:r>
            <a:r>
              <a:rPr dirty="0" sz="1800">
                <a:latin typeface="游ゴシック"/>
                <a:cs typeface="游ゴシック"/>
              </a:rPr>
              <a:t>少なくとも部分的には</a:t>
            </a:r>
            <a:r>
              <a:rPr dirty="0" sz="1800" spc="-50">
                <a:latin typeface="Calibri"/>
                <a:cs typeface="Calibri"/>
              </a:rPr>
              <a:t>)</a:t>
            </a:r>
            <a:endParaRPr sz="1800">
              <a:latin typeface="Calibri"/>
              <a:cs typeface="Calibri"/>
            </a:endParaRPr>
          </a:p>
          <a:p>
            <a:pPr algn="ctr">
              <a:lnSpc>
                <a:spcPts val="2125"/>
              </a:lnSpc>
            </a:pPr>
            <a:r>
              <a:rPr dirty="0" sz="1800" spc="-5">
                <a:latin typeface="游ゴシック"/>
                <a:cs typeface="游ゴシック"/>
              </a:rPr>
              <a:t>良質な鋳型構造が⼿に⼊る時代に</a:t>
            </a:r>
            <a:endParaRPr sz="1800">
              <a:latin typeface="游ゴシック"/>
              <a:cs typeface="游ゴシック"/>
            </a:endParaRPr>
          </a:p>
          <a:p>
            <a:pPr marL="307340">
              <a:lnSpc>
                <a:spcPct val="100000"/>
              </a:lnSpc>
              <a:spcBef>
                <a:spcPts val="2085"/>
              </a:spcBef>
              <a:tabLst>
                <a:tab pos="2320925" algn="l"/>
              </a:tabLst>
            </a:pPr>
            <a:r>
              <a:rPr dirty="0" sz="1200">
                <a:latin typeface="游ゴシック"/>
                <a:cs typeface="游ゴシック"/>
              </a:rPr>
              <a:t>分⼦置換の鋳</a:t>
            </a:r>
            <a:r>
              <a:rPr dirty="0" sz="1200" spc="-50">
                <a:latin typeface="游ゴシック"/>
                <a:cs typeface="游ゴシック"/>
              </a:rPr>
              <a:t>型</a:t>
            </a:r>
            <a:r>
              <a:rPr dirty="0" sz="1200">
                <a:latin typeface="游ゴシック"/>
                <a:cs typeface="游ゴシック"/>
              </a:rPr>
              <a:t>	「本物」の結晶構</a:t>
            </a:r>
            <a:r>
              <a:rPr dirty="0" sz="1200" spc="-50">
                <a:latin typeface="游ゴシック"/>
                <a:cs typeface="游ゴシック"/>
              </a:rPr>
              <a:t>造</a:t>
            </a:r>
            <a:endParaRPr sz="1200">
              <a:latin typeface="游ゴシック"/>
              <a:cs typeface="游ゴシック"/>
            </a:endParaRPr>
          </a:p>
        </p:txBody>
      </p:sp>
      <p:sp>
        <p:nvSpPr>
          <p:cNvPr id="47" name="object 47" descr=""/>
          <p:cNvSpPr txBox="1"/>
          <p:nvPr/>
        </p:nvSpPr>
        <p:spPr>
          <a:xfrm>
            <a:off x="6756717" y="5333491"/>
            <a:ext cx="635000" cy="388620"/>
          </a:xfrm>
          <a:prstGeom prst="rect">
            <a:avLst/>
          </a:prstGeom>
        </p:spPr>
        <p:txBody>
          <a:bodyPr wrap="square" lIns="0" tIns="20955" rIns="0" bIns="0" rtlCol="0" vert="horz">
            <a:spAutoFit/>
          </a:bodyPr>
          <a:lstStyle/>
          <a:p>
            <a:pPr marL="88900" marR="5080" indent="-76200">
              <a:lnSpc>
                <a:spcPts val="1420"/>
              </a:lnSpc>
              <a:spcBef>
                <a:spcPts val="165"/>
              </a:spcBef>
            </a:pPr>
            <a:r>
              <a:rPr dirty="0" sz="1200" spc="-15">
                <a:latin typeface="游ゴシック"/>
                <a:cs typeface="游ゴシック"/>
              </a:rPr>
              <a:t>結晶学的</a:t>
            </a:r>
            <a:r>
              <a:rPr dirty="0" sz="1200" spc="-20">
                <a:latin typeface="游ゴシック"/>
                <a:cs typeface="游ゴシック"/>
              </a:rPr>
              <a:t>精密化</a:t>
            </a:r>
            <a:endParaRPr sz="1200">
              <a:latin typeface="游ゴシック"/>
              <a:cs typeface="游ゴシック"/>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97523" y="2513284"/>
            <a:ext cx="6631596" cy="3145666"/>
          </a:xfrm>
          <a:prstGeom prst="rect">
            <a:avLst/>
          </a:prstGeom>
        </p:spPr>
      </p:pic>
      <p:sp>
        <p:nvSpPr>
          <p:cNvPr id="3" name="object 3"/>
          <p:cNvSpPr txBox="1">
            <a:spLocks noGrp="1"/>
          </p:cNvSpPr>
          <p:nvPr>
            <p:ph type="title"/>
          </p:nvPr>
        </p:nvSpPr>
        <p:spPr>
          <a:xfrm>
            <a:off x="482776" y="233172"/>
            <a:ext cx="7848600" cy="1293495"/>
          </a:xfrm>
          <a:prstGeom prst="rect"/>
        </p:spPr>
        <p:txBody>
          <a:bodyPr wrap="square" lIns="0" tIns="93980" rIns="0" bIns="0" rtlCol="0" vert="horz">
            <a:spAutoFit/>
          </a:bodyPr>
          <a:lstStyle/>
          <a:p>
            <a:pPr marL="12700" marR="5080">
              <a:lnSpc>
                <a:spcPts val="4700"/>
              </a:lnSpc>
              <a:spcBef>
                <a:spcPts val="740"/>
              </a:spcBef>
            </a:pPr>
            <a:r>
              <a:rPr dirty="0" sz="4400" spc="-5"/>
              <a:t>結晶化に向けたコンストラクト作成にも⼤いに役に⽴つ</a:t>
            </a:r>
            <a:endParaRPr sz="4400"/>
          </a:p>
        </p:txBody>
      </p:sp>
      <p:sp>
        <p:nvSpPr>
          <p:cNvPr id="4" name="object 4" descr=""/>
          <p:cNvSpPr txBox="1"/>
          <p:nvPr/>
        </p:nvSpPr>
        <p:spPr>
          <a:xfrm>
            <a:off x="725210" y="1690687"/>
            <a:ext cx="4411345" cy="646430"/>
          </a:xfrm>
          <a:prstGeom prst="rect">
            <a:avLst/>
          </a:prstGeom>
          <a:ln w="12700">
            <a:solidFill>
              <a:srgbClr val="4472C4"/>
            </a:solidFill>
          </a:ln>
        </p:spPr>
        <p:txBody>
          <a:bodyPr wrap="square" lIns="0" tIns="34290" rIns="0" bIns="0" rtlCol="0" vert="horz">
            <a:spAutoFit/>
          </a:bodyPr>
          <a:lstStyle/>
          <a:p>
            <a:pPr marL="91440">
              <a:lnSpc>
                <a:spcPts val="2125"/>
              </a:lnSpc>
              <a:spcBef>
                <a:spcPts val="270"/>
              </a:spcBef>
            </a:pPr>
            <a:r>
              <a:rPr dirty="0" sz="1800" spc="-5">
                <a:latin typeface="游ゴシック"/>
                <a:cs typeface="游ゴシック"/>
              </a:rPr>
              <a:t>どこで切ればよいか⼀⽬瞭然</a:t>
            </a:r>
            <a:endParaRPr sz="1800">
              <a:latin typeface="游ゴシック"/>
              <a:cs typeface="游ゴシック"/>
            </a:endParaRPr>
          </a:p>
          <a:p>
            <a:pPr marL="91440">
              <a:lnSpc>
                <a:spcPts val="2125"/>
              </a:lnSpc>
            </a:pPr>
            <a:r>
              <a:rPr dirty="0" sz="1800" spc="-20">
                <a:latin typeface="Calibri"/>
                <a:cs typeface="Calibri"/>
              </a:rPr>
              <a:t>Ordered/disordered</a:t>
            </a:r>
            <a:r>
              <a:rPr dirty="0" sz="1800" spc="-5">
                <a:latin typeface="游ゴシック"/>
                <a:cs typeface="游ゴシック"/>
              </a:rPr>
              <a:t>の予測も、極めて正確</a:t>
            </a:r>
            <a:endParaRPr sz="1800">
              <a:latin typeface="游ゴシック"/>
              <a:cs typeface="游ゴシック"/>
            </a:endParaRPr>
          </a:p>
        </p:txBody>
      </p:sp>
      <p:sp>
        <p:nvSpPr>
          <p:cNvPr id="5" name="object 5" descr=""/>
          <p:cNvSpPr txBox="1"/>
          <p:nvPr/>
        </p:nvSpPr>
        <p:spPr>
          <a:xfrm>
            <a:off x="1307452" y="5836411"/>
            <a:ext cx="3287395" cy="299720"/>
          </a:xfrm>
          <a:prstGeom prst="rect">
            <a:avLst/>
          </a:prstGeom>
        </p:spPr>
        <p:txBody>
          <a:bodyPr wrap="square" lIns="0" tIns="12700" rIns="0" bIns="0" rtlCol="0" vert="horz">
            <a:spAutoFit/>
          </a:bodyPr>
          <a:lstStyle/>
          <a:p>
            <a:pPr marL="12700">
              <a:lnSpc>
                <a:spcPct val="100000"/>
              </a:lnSpc>
              <a:spcBef>
                <a:spcPts val="100"/>
              </a:spcBef>
            </a:pPr>
            <a:r>
              <a:rPr dirty="0" sz="1800" spc="-10">
                <a:latin typeface="Calibri"/>
                <a:cs typeface="Calibri"/>
              </a:rPr>
              <a:t>Perrakis</a:t>
            </a:r>
            <a:r>
              <a:rPr dirty="0" sz="1800" spc="-35">
                <a:latin typeface="Calibri"/>
                <a:cs typeface="Calibri"/>
              </a:rPr>
              <a:t> </a:t>
            </a:r>
            <a:r>
              <a:rPr dirty="0" sz="1800">
                <a:latin typeface="Calibri"/>
                <a:cs typeface="Calibri"/>
              </a:rPr>
              <a:t>&amp;</a:t>
            </a:r>
            <a:r>
              <a:rPr dirty="0" sz="1800" spc="-30">
                <a:latin typeface="Calibri"/>
                <a:cs typeface="Calibri"/>
              </a:rPr>
              <a:t> </a:t>
            </a:r>
            <a:r>
              <a:rPr dirty="0" sz="1800">
                <a:latin typeface="Calibri"/>
                <a:cs typeface="Calibri"/>
              </a:rPr>
              <a:t>Sixma,</a:t>
            </a:r>
            <a:r>
              <a:rPr dirty="0" sz="1800" spc="-25">
                <a:latin typeface="Calibri"/>
                <a:cs typeface="Calibri"/>
              </a:rPr>
              <a:t> </a:t>
            </a:r>
            <a:r>
              <a:rPr dirty="0" sz="1800" i="1">
                <a:latin typeface="Calibri"/>
                <a:cs typeface="Calibri"/>
              </a:rPr>
              <a:t>EMBO</a:t>
            </a:r>
            <a:r>
              <a:rPr dirty="0" sz="1800" spc="-30" i="1">
                <a:latin typeface="Calibri"/>
                <a:cs typeface="Calibri"/>
              </a:rPr>
              <a:t> </a:t>
            </a:r>
            <a:r>
              <a:rPr dirty="0" sz="1800" i="1">
                <a:latin typeface="Calibri"/>
                <a:cs typeface="Calibri"/>
              </a:rPr>
              <a:t>Rep.</a:t>
            </a:r>
            <a:r>
              <a:rPr dirty="0" sz="1800">
                <a:latin typeface="Calibri"/>
                <a:cs typeface="Calibri"/>
              </a:rPr>
              <a:t>,</a:t>
            </a:r>
            <a:r>
              <a:rPr dirty="0" sz="1800" spc="-25">
                <a:latin typeface="Calibri"/>
                <a:cs typeface="Calibri"/>
              </a:rPr>
              <a:t> </a:t>
            </a:r>
            <a:r>
              <a:rPr dirty="0" sz="1800" spc="-20">
                <a:latin typeface="Calibri"/>
                <a:cs typeface="Calibri"/>
              </a:rPr>
              <a:t>2021</a:t>
            </a:r>
            <a:endParaRPr sz="1800">
              <a:latin typeface="Calibri"/>
              <a:cs typeface="Calibri"/>
            </a:endParaRPr>
          </a:p>
        </p:txBody>
      </p:sp>
      <p:pic>
        <p:nvPicPr>
          <p:cNvPr id="6" name="object 6" descr=""/>
          <p:cNvPicPr/>
          <p:nvPr/>
        </p:nvPicPr>
        <p:blipFill>
          <a:blip r:embed="rId3" cstate="print"/>
          <a:stretch>
            <a:fillRect/>
          </a:stretch>
        </p:blipFill>
        <p:spPr>
          <a:xfrm>
            <a:off x="7168705" y="4128786"/>
            <a:ext cx="1625936" cy="1609187"/>
          </a:xfrm>
          <a:prstGeom prst="rect">
            <a:avLst/>
          </a:prstGeom>
        </p:spPr>
      </p:pic>
      <p:sp>
        <p:nvSpPr>
          <p:cNvPr id="7" name="object 7" descr=""/>
          <p:cNvSpPr txBox="1"/>
          <p:nvPr/>
        </p:nvSpPr>
        <p:spPr>
          <a:xfrm>
            <a:off x="7231519" y="5838444"/>
            <a:ext cx="1802130" cy="238760"/>
          </a:xfrm>
          <a:prstGeom prst="rect">
            <a:avLst/>
          </a:prstGeom>
        </p:spPr>
        <p:txBody>
          <a:bodyPr wrap="square" lIns="0" tIns="12700" rIns="0" bIns="0" rtlCol="0" vert="horz">
            <a:spAutoFit/>
          </a:bodyPr>
          <a:lstStyle/>
          <a:p>
            <a:pPr marL="12700">
              <a:lnSpc>
                <a:spcPct val="100000"/>
              </a:lnSpc>
              <a:spcBef>
                <a:spcPts val="100"/>
              </a:spcBef>
            </a:pPr>
            <a:r>
              <a:rPr dirty="0" sz="1400" spc="-10">
                <a:latin typeface="Calibri"/>
                <a:cs typeface="Calibri"/>
              </a:rPr>
              <a:t>Akdel</a:t>
            </a:r>
            <a:r>
              <a:rPr dirty="0" sz="1400" spc="-35">
                <a:latin typeface="Calibri"/>
                <a:cs typeface="Calibri"/>
              </a:rPr>
              <a:t> </a:t>
            </a:r>
            <a:r>
              <a:rPr dirty="0" sz="1400">
                <a:latin typeface="Calibri"/>
                <a:cs typeface="Calibri"/>
              </a:rPr>
              <a:t>et</a:t>
            </a:r>
            <a:r>
              <a:rPr dirty="0" sz="1400" spc="-25">
                <a:latin typeface="Calibri"/>
                <a:cs typeface="Calibri"/>
              </a:rPr>
              <a:t> </a:t>
            </a:r>
            <a:r>
              <a:rPr dirty="0" sz="1400">
                <a:latin typeface="Calibri"/>
                <a:cs typeface="Calibri"/>
              </a:rPr>
              <a:t>al.,</a:t>
            </a:r>
            <a:r>
              <a:rPr dirty="0" sz="1400" spc="-35">
                <a:latin typeface="Calibri"/>
                <a:cs typeface="Calibri"/>
              </a:rPr>
              <a:t> </a:t>
            </a:r>
            <a:r>
              <a:rPr dirty="0" sz="1400" i="1">
                <a:latin typeface="Calibri"/>
                <a:cs typeface="Calibri"/>
              </a:rPr>
              <a:t>NSMB</a:t>
            </a:r>
            <a:r>
              <a:rPr dirty="0" sz="1400">
                <a:latin typeface="Calibri"/>
                <a:cs typeface="Calibri"/>
              </a:rPr>
              <a:t>,</a:t>
            </a:r>
            <a:r>
              <a:rPr dirty="0" sz="1400" spc="-30">
                <a:latin typeface="Calibri"/>
                <a:cs typeface="Calibri"/>
              </a:rPr>
              <a:t> </a:t>
            </a:r>
            <a:r>
              <a:rPr dirty="0" sz="1400" spc="-20">
                <a:latin typeface="Calibri"/>
                <a:cs typeface="Calibri"/>
              </a:rPr>
              <a:t>2022</a:t>
            </a:r>
            <a:endParaRPr sz="1400">
              <a:latin typeface="Calibri"/>
              <a:cs typeface="Calibri"/>
            </a:endParaRPr>
          </a:p>
        </p:txBody>
      </p:sp>
      <p:sp>
        <p:nvSpPr>
          <p:cNvPr id="8" name="object 8" descr=""/>
          <p:cNvSpPr txBox="1"/>
          <p:nvPr/>
        </p:nvSpPr>
        <p:spPr>
          <a:xfrm>
            <a:off x="7061022" y="3401059"/>
            <a:ext cx="1941830" cy="565150"/>
          </a:xfrm>
          <a:prstGeom prst="rect">
            <a:avLst/>
          </a:prstGeom>
        </p:spPr>
        <p:txBody>
          <a:bodyPr wrap="square" lIns="0" tIns="28575" rIns="0" bIns="0" rtlCol="0" vert="horz">
            <a:spAutoFit/>
          </a:bodyPr>
          <a:lstStyle/>
          <a:p>
            <a:pPr marL="12700" marR="5080">
              <a:lnSpc>
                <a:spcPts val="2090"/>
              </a:lnSpc>
              <a:spcBef>
                <a:spcPts val="225"/>
              </a:spcBef>
            </a:pPr>
            <a:r>
              <a:rPr dirty="0" sz="1800">
                <a:latin typeface="游ゴシック"/>
                <a:cs typeface="游ゴシック"/>
              </a:rPr>
              <a:t>既存の</a:t>
            </a:r>
            <a:r>
              <a:rPr dirty="0" sz="1800" spc="-20">
                <a:latin typeface="Calibri"/>
                <a:cs typeface="Calibri"/>
              </a:rPr>
              <a:t>disorder</a:t>
            </a:r>
            <a:r>
              <a:rPr dirty="0" sz="1800" spc="-25">
                <a:latin typeface="游ゴシック"/>
                <a:cs typeface="游ゴシック"/>
              </a:rPr>
              <a:t>予測</a:t>
            </a:r>
            <a:r>
              <a:rPr dirty="0" sz="1800" spc="-10">
                <a:latin typeface="游ゴシック"/>
                <a:cs typeface="游ゴシック"/>
              </a:rPr>
              <a:t>サーバーを凌駕</a:t>
            </a:r>
            <a:endParaRPr sz="1800">
              <a:latin typeface="游ゴシック"/>
              <a:cs typeface="游ゴシック"/>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146314" y="277368"/>
            <a:ext cx="4243122" cy="5266608"/>
          </a:xfrm>
          <a:prstGeom prst="rect">
            <a:avLst/>
          </a:prstGeom>
        </p:spPr>
      </p:pic>
      <p:pic>
        <p:nvPicPr>
          <p:cNvPr id="3" name="object 3" descr=""/>
          <p:cNvPicPr/>
          <p:nvPr/>
        </p:nvPicPr>
        <p:blipFill>
          <a:blip r:embed="rId3" cstate="print"/>
          <a:stretch>
            <a:fillRect/>
          </a:stretch>
        </p:blipFill>
        <p:spPr>
          <a:xfrm>
            <a:off x="4718234" y="1714738"/>
            <a:ext cx="4240801" cy="4050689"/>
          </a:xfrm>
          <a:prstGeom prst="rect">
            <a:avLst/>
          </a:prstGeom>
        </p:spPr>
      </p:pic>
      <p:sp>
        <p:nvSpPr>
          <p:cNvPr id="4" name="object 4" descr=""/>
          <p:cNvSpPr txBox="1"/>
          <p:nvPr/>
        </p:nvSpPr>
        <p:spPr>
          <a:xfrm>
            <a:off x="4962207" y="6510019"/>
            <a:ext cx="4077335" cy="208279"/>
          </a:xfrm>
          <a:prstGeom prst="rect">
            <a:avLst/>
          </a:prstGeom>
        </p:spPr>
        <p:txBody>
          <a:bodyPr wrap="square" lIns="0" tIns="12700" rIns="0" bIns="0" rtlCol="0" vert="horz">
            <a:spAutoFit/>
          </a:bodyPr>
          <a:lstStyle/>
          <a:p>
            <a:pPr marL="12700">
              <a:lnSpc>
                <a:spcPct val="100000"/>
              </a:lnSpc>
              <a:spcBef>
                <a:spcPts val="100"/>
              </a:spcBef>
            </a:pPr>
            <a:r>
              <a:rPr dirty="0" sz="1200" spc="-10">
                <a:latin typeface="Calibri"/>
                <a:cs typeface="Calibri"/>
              </a:rPr>
              <a:t>https://</a:t>
            </a:r>
            <a:r>
              <a:rPr dirty="0" sz="1200" spc="-10">
                <a:latin typeface="Calibri"/>
                <a:cs typeface="Calibri"/>
                <a:hlinkClick r:id="rId4"/>
              </a:rPr>
              <a:t>www.itmedia.co.jp/news/articles/2107/20/news136.html</a:t>
            </a:r>
            <a:endParaRPr sz="12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838308" y="1659420"/>
            <a:ext cx="5216372" cy="2901772"/>
          </a:xfrm>
          <a:prstGeom prst="rect">
            <a:avLst/>
          </a:prstGeom>
        </p:spPr>
      </p:pic>
      <p:sp>
        <p:nvSpPr>
          <p:cNvPr id="3" name="object 3" descr=""/>
          <p:cNvSpPr txBox="1"/>
          <p:nvPr/>
        </p:nvSpPr>
        <p:spPr>
          <a:xfrm>
            <a:off x="4407408" y="1145540"/>
            <a:ext cx="339725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Calibri"/>
                <a:cs typeface="Calibri"/>
              </a:rPr>
              <a:t>16</a:t>
            </a:r>
            <a:r>
              <a:rPr dirty="0" sz="1800" spc="-25">
                <a:latin typeface="Calibri"/>
                <a:cs typeface="Calibri"/>
              </a:rPr>
              <a:t> </a:t>
            </a:r>
            <a:r>
              <a:rPr dirty="0" sz="1800">
                <a:latin typeface="Calibri"/>
                <a:cs typeface="Calibri"/>
              </a:rPr>
              <a:t>molecules</a:t>
            </a:r>
            <a:r>
              <a:rPr dirty="0" sz="1800" spc="-30">
                <a:latin typeface="Calibri"/>
                <a:cs typeface="Calibri"/>
              </a:rPr>
              <a:t> </a:t>
            </a:r>
            <a:r>
              <a:rPr dirty="0" sz="1800">
                <a:latin typeface="Calibri"/>
                <a:cs typeface="Calibri"/>
              </a:rPr>
              <a:t>in</a:t>
            </a:r>
            <a:r>
              <a:rPr dirty="0" sz="1800" spc="-25">
                <a:latin typeface="Calibri"/>
                <a:cs typeface="Calibri"/>
              </a:rPr>
              <a:t> </a:t>
            </a:r>
            <a:r>
              <a:rPr dirty="0" sz="1800">
                <a:latin typeface="Calibri"/>
                <a:cs typeface="Calibri"/>
              </a:rPr>
              <a:t>the</a:t>
            </a:r>
            <a:r>
              <a:rPr dirty="0" sz="1800" spc="-25">
                <a:latin typeface="Calibri"/>
                <a:cs typeface="Calibri"/>
              </a:rPr>
              <a:t> </a:t>
            </a:r>
            <a:r>
              <a:rPr dirty="0" sz="1800" spc="-10">
                <a:latin typeface="Calibri"/>
                <a:cs typeface="Calibri"/>
              </a:rPr>
              <a:t>asymmetric</a:t>
            </a:r>
            <a:r>
              <a:rPr dirty="0" sz="1800" spc="-25">
                <a:latin typeface="Calibri"/>
                <a:cs typeface="Calibri"/>
              </a:rPr>
              <a:t> </a:t>
            </a:r>
            <a:r>
              <a:rPr dirty="0" sz="1800" spc="-20">
                <a:latin typeface="Calibri"/>
                <a:cs typeface="Calibri"/>
              </a:rPr>
              <a:t>unit</a:t>
            </a:r>
            <a:endParaRPr sz="1800">
              <a:latin typeface="Calibri"/>
              <a:cs typeface="Calibri"/>
            </a:endParaRPr>
          </a:p>
        </p:txBody>
      </p:sp>
      <p:sp>
        <p:nvSpPr>
          <p:cNvPr id="4" name="object 4"/>
          <p:cNvSpPr txBox="1">
            <a:spLocks noGrp="1"/>
          </p:cNvSpPr>
          <p:nvPr>
            <p:ph type="title"/>
          </p:nvPr>
        </p:nvSpPr>
        <p:spPr>
          <a:xfrm>
            <a:off x="2772625" y="197611"/>
            <a:ext cx="3597910" cy="391160"/>
          </a:xfrm>
          <a:prstGeom prst="rect"/>
        </p:spPr>
        <p:txBody>
          <a:bodyPr wrap="square" lIns="0" tIns="12700" rIns="0" bIns="0" rtlCol="0" vert="horz">
            <a:spAutoFit/>
          </a:bodyPr>
          <a:lstStyle/>
          <a:p>
            <a:pPr marL="12700">
              <a:lnSpc>
                <a:spcPct val="100000"/>
              </a:lnSpc>
              <a:spcBef>
                <a:spcPts val="100"/>
              </a:spcBef>
            </a:pPr>
            <a:r>
              <a:rPr dirty="0" sz="2400" b="0">
                <a:solidFill>
                  <a:srgbClr val="000000"/>
                </a:solidFill>
                <a:latin typeface="Calibri"/>
                <a:cs typeface="Calibri"/>
              </a:rPr>
              <a:t>Crystal</a:t>
            </a:r>
            <a:r>
              <a:rPr dirty="0" sz="2400" spc="-100" b="0">
                <a:solidFill>
                  <a:srgbClr val="000000"/>
                </a:solidFill>
                <a:latin typeface="Calibri"/>
                <a:cs typeface="Calibri"/>
              </a:rPr>
              <a:t> </a:t>
            </a:r>
            <a:r>
              <a:rPr dirty="0" sz="2400" b="0">
                <a:solidFill>
                  <a:srgbClr val="000000"/>
                </a:solidFill>
                <a:latin typeface="Calibri"/>
                <a:cs typeface="Calibri"/>
              </a:rPr>
              <a:t>Structure</a:t>
            </a:r>
            <a:r>
              <a:rPr dirty="0" sz="2400" spc="-90" b="0">
                <a:solidFill>
                  <a:srgbClr val="000000"/>
                </a:solidFill>
                <a:latin typeface="Calibri"/>
                <a:cs typeface="Calibri"/>
              </a:rPr>
              <a:t> </a:t>
            </a:r>
            <a:r>
              <a:rPr dirty="0" sz="2400" b="0">
                <a:solidFill>
                  <a:srgbClr val="000000"/>
                </a:solidFill>
                <a:latin typeface="Calibri"/>
                <a:cs typeface="Calibri"/>
              </a:rPr>
              <a:t>of</a:t>
            </a:r>
            <a:r>
              <a:rPr dirty="0" sz="2400" spc="-90" b="0">
                <a:solidFill>
                  <a:srgbClr val="000000"/>
                </a:solidFill>
                <a:latin typeface="Calibri"/>
                <a:cs typeface="Calibri"/>
              </a:rPr>
              <a:t> </a:t>
            </a:r>
            <a:r>
              <a:rPr dirty="0" sz="2400" b="0">
                <a:solidFill>
                  <a:srgbClr val="000000"/>
                </a:solidFill>
                <a:latin typeface="Calibri"/>
                <a:cs typeface="Calibri"/>
              </a:rPr>
              <a:t>Protein</a:t>
            </a:r>
            <a:r>
              <a:rPr dirty="0" sz="2400" spc="-95" b="0">
                <a:solidFill>
                  <a:srgbClr val="000000"/>
                </a:solidFill>
                <a:latin typeface="Calibri"/>
                <a:cs typeface="Calibri"/>
              </a:rPr>
              <a:t> </a:t>
            </a:r>
            <a:r>
              <a:rPr dirty="0" sz="2400" spc="-50" b="0">
                <a:solidFill>
                  <a:srgbClr val="000000"/>
                </a:solidFill>
                <a:latin typeface="Calibri"/>
                <a:cs typeface="Calibri"/>
              </a:rPr>
              <a:t>X</a:t>
            </a:r>
            <a:endParaRPr sz="2400">
              <a:latin typeface="Calibri"/>
              <a:cs typeface="Calibri"/>
            </a:endParaRPr>
          </a:p>
        </p:txBody>
      </p:sp>
      <p:pic>
        <p:nvPicPr>
          <p:cNvPr id="5" name="object 5" descr=""/>
          <p:cNvPicPr/>
          <p:nvPr/>
        </p:nvPicPr>
        <p:blipFill>
          <a:blip r:embed="rId3" cstate="print"/>
          <a:stretch>
            <a:fillRect/>
          </a:stretch>
        </p:blipFill>
        <p:spPr>
          <a:xfrm>
            <a:off x="232035" y="1968182"/>
            <a:ext cx="3390519" cy="2276081"/>
          </a:xfrm>
          <a:prstGeom prst="rect">
            <a:avLst/>
          </a:prstGeom>
        </p:spPr>
      </p:pic>
      <p:sp>
        <p:nvSpPr>
          <p:cNvPr id="6" name="object 6" descr=""/>
          <p:cNvSpPr txBox="1"/>
          <p:nvPr/>
        </p:nvSpPr>
        <p:spPr>
          <a:xfrm>
            <a:off x="946374" y="1191259"/>
            <a:ext cx="1962150" cy="568325"/>
          </a:xfrm>
          <a:prstGeom prst="rect">
            <a:avLst/>
          </a:prstGeom>
        </p:spPr>
        <p:txBody>
          <a:bodyPr wrap="square" lIns="0" tIns="26670" rIns="0" bIns="0" rtlCol="0" vert="horz">
            <a:spAutoFit/>
          </a:bodyPr>
          <a:lstStyle/>
          <a:p>
            <a:pPr marL="12700" marR="5080" indent="233045">
              <a:lnSpc>
                <a:spcPts val="2110"/>
              </a:lnSpc>
              <a:spcBef>
                <a:spcPts val="210"/>
              </a:spcBef>
            </a:pPr>
            <a:r>
              <a:rPr dirty="0" sz="1800">
                <a:latin typeface="Calibri"/>
                <a:cs typeface="Calibri"/>
              </a:rPr>
              <a:t>Dimer</a:t>
            </a:r>
            <a:r>
              <a:rPr dirty="0" sz="1800" spc="-35">
                <a:latin typeface="Calibri"/>
                <a:cs typeface="Calibri"/>
              </a:rPr>
              <a:t> </a:t>
            </a:r>
            <a:r>
              <a:rPr dirty="0" sz="1800" spc="-10">
                <a:latin typeface="Calibri"/>
                <a:cs typeface="Calibri"/>
              </a:rPr>
              <a:t>structure </a:t>
            </a:r>
            <a:r>
              <a:rPr dirty="0" sz="1800">
                <a:latin typeface="Calibri"/>
                <a:cs typeface="Calibri"/>
              </a:rPr>
              <a:t>(biological</a:t>
            </a:r>
            <a:r>
              <a:rPr dirty="0" sz="1800" spc="-75">
                <a:latin typeface="Calibri"/>
                <a:cs typeface="Calibri"/>
              </a:rPr>
              <a:t> </a:t>
            </a:r>
            <a:r>
              <a:rPr dirty="0" sz="1800" spc="-10">
                <a:latin typeface="Calibri"/>
                <a:cs typeface="Calibri"/>
              </a:rPr>
              <a:t>assembly)</a:t>
            </a:r>
            <a:endParaRPr sz="1800">
              <a:latin typeface="Calibri"/>
              <a:cs typeface="Calibri"/>
            </a:endParaRPr>
          </a:p>
        </p:txBody>
      </p:sp>
      <p:sp>
        <p:nvSpPr>
          <p:cNvPr id="7" name="object 7" descr=""/>
          <p:cNvSpPr txBox="1"/>
          <p:nvPr/>
        </p:nvSpPr>
        <p:spPr>
          <a:xfrm>
            <a:off x="3590658" y="4848859"/>
            <a:ext cx="1942464" cy="299720"/>
          </a:xfrm>
          <a:prstGeom prst="rect">
            <a:avLst/>
          </a:prstGeom>
        </p:spPr>
        <p:txBody>
          <a:bodyPr wrap="square" lIns="0" tIns="12700" rIns="0" bIns="0" rtlCol="0" vert="horz">
            <a:spAutoFit/>
          </a:bodyPr>
          <a:lstStyle/>
          <a:p>
            <a:pPr marL="38100">
              <a:lnSpc>
                <a:spcPct val="100000"/>
              </a:lnSpc>
              <a:spcBef>
                <a:spcPts val="100"/>
              </a:spcBef>
            </a:pPr>
            <a:r>
              <a:rPr dirty="0" sz="1800" i="1">
                <a:latin typeface="Calibri"/>
                <a:cs typeface="Calibri"/>
              </a:rPr>
              <a:t>R</a:t>
            </a:r>
            <a:r>
              <a:rPr dirty="0" sz="1800">
                <a:latin typeface="Calibri"/>
                <a:cs typeface="Calibri"/>
              </a:rPr>
              <a:t>/</a:t>
            </a:r>
            <a:r>
              <a:rPr dirty="0" sz="1800" i="1">
                <a:latin typeface="Calibri"/>
                <a:cs typeface="Calibri"/>
              </a:rPr>
              <a:t>R</a:t>
            </a:r>
            <a:r>
              <a:rPr dirty="0" baseline="-13888" sz="1800">
                <a:latin typeface="Calibri"/>
                <a:cs typeface="Calibri"/>
              </a:rPr>
              <a:t>free</a:t>
            </a:r>
            <a:r>
              <a:rPr dirty="0" baseline="-13888" sz="1800" spc="165">
                <a:latin typeface="Calibri"/>
                <a:cs typeface="Calibri"/>
              </a:rPr>
              <a:t> </a:t>
            </a:r>
            <a:r>
              <a:rPr dirty="0" sz="1800">
                <a:latin typeface="Calibri"/>
                <a:cs typeface="Calibri"/>
              </a:rPr>
              <a:t>=</a:t>
            </a:r>
            <a:r>
              <a:rPr dirty="0" sz="1800" spc="-25">
                <a:latin typeface="Calibri"/>
                <a:cs typeface="Calibri"/>
              </a:rPr>
              <a:t> </a:t>
            </a:r>
            <a:r>
              <a:rPr dirty="0" sz="1800" spc="-10">
                <a:latin typeface="Calibri"/>
                <a:cs typeface="Calibri"/>
              </a:rPr>
              <a:t>20.9/27.7%</a:t>
            </a:r>
            <a:endParaRPr sz="1800">
              <a:latin typeface="Calibri"/>
              <a:cs typeface="Calibri"/>
            </a:endParaRPr>
          </a:p>
        </p:txBody>
      </p:sp>
      <p:sp>
        <p:nvSpPr>
          <p:cNvPr id="8" name="object 8" descr=""/>
          <p:cNvSpPr txBox="1"/>
          <p:nvPr/>
        </p:nvSpPr>
        <p:spPr>
          <a:xfrm>
            <a:off x="168238" y="5415419"/>
            <a:ext cx="3305810" cy="1077595"/>
          </a:xfrm>
          <a:prstGeom prst="rect">
            <a:avLst/>
          </a:prstGeom>
          <a:ln w="12700">
            <a:solidFill>
              <a:srgbClr val="4472C4"/>
            </a:solidFill>
          </a:ln>
        </p:spPr>
        <p:txBody>
          <a:bodyPr wrap="square" lIns="0" tIns="32384" rIns="0" bIns="0" rtlCol="0" vert="horz">
            <a:spAutoFit/>
          </a:bodyPr>
          <a:lstStyle/>
          <a:p>
            <a:pPr marL="90805">
              <a:lnSpc>
                <a:spcPts val="1910"/>
              </a:lnSpc>
              <a:spcBef>
                <a:spcPts val="254"/>
              </a:spcBef>
            </a:pPr>
            <a:r>
              <a:rPr dirty="0" sz="1600" spc="-15">
                <a:latin typeface="游ゴシック"/>
                <a:cs typeface="游ゴシック"/>
              </a:rPr>
              <a:t>⾼めの分解能 </a:t>
            </a:r>
            <a:r>
              <a:rPr dirty="0" sz="1600">
                <a:latin typeface="Calibri"/>
                <a:cs typeface="Calibri"/>
              </a:rPr>
              <a:t>(2.2</a:t>
            </a:r>
            <a:r>
              <a:rPr dirty="0" sz="1600" spc="-10">
                <a:latin typeface="Calibri"/>
                <a:cs typeface="Calibri"/>
              </a:rPr>
              <a:t> Å)</a:t>
            </a:r>
            <a:r>
              <a:rPr dirty="0" sz="1600">
                <a:latin typeface="游ゴシック"/>
                <a:cs typeface="游ゴシック"/>
              </a:rPr>
              <a:t>の</a:t>
            </a:r>
            <a:r>
              <a:rPr dirty="0" sz="1600" spc="-10">
                <a:latin typeface="Calibri"/>
                <a:cs typeface="Calibri"/>
              </a:rPr>
              <a:t>X</a:t>
            </a:r>
            <a:r>
              <a:rPr dirty="0" sz="1600" spc="-20">
                <a:latin typeface="游ゴシック"/>
                <a:cs typeface="游ゴシック"/>
              </a:rPr>
              <a:t>線反射</a:t>
            </a:r>
            <a:endParaRPr sz="1600">
              <a:latin typeface="游ゴシック"/>
              <a:cs typeface="游ゴシック"/>
            </a:endParaRPr>
          </a:p>
          <a:p>
            <a:pPr marL="90805" marR="151765">
              <a:lnSpc>
                <a:spcPct val="99400"/>
              </a:lnSpc>
            </a:pPr>
            <a:r>
              <a:rPr dirty="0" sz="1600">
                <a:latin typeface="游ゴシック"/>
                <a:cs typeface="游ゴシック"/>
              </a:rPr>
              <a:t>データセットを</a:t>
            </a:r>
            <a:r>
              <a:rPr dirty="0" sz="1600" spc="-10">
                <a:latin typeface="Calibri"/>
                <a:cs typeface="Calibri"/>
              </a:rPr>
              <a:t>2014</a:t>
            </a:r>
            <a:r>
              <a:rPr dirty="0" sz="1600" spc="-10">
                <a:latin typeface="游ゴシック"/>
                <a:cs typeface="游ゴシック"/>
              </a:rPr>
              <a:t>年に取って以</a:t>
            </a:r>
            <a:r>
              <a:rPr dirty="0" sz="1600" spc="-5">
                <a:latin typeface="游ゴシック"/>
                <a:cs typeface="游ゴシック"/>
              </a:rPr>
              <a:t>来、ずっと位相が解けずにいた</a:t>
            </a:r>
            <a:r>
              <a:rPr dirty="0" sz="1600" spc="-50">
                <a:latin typeface="游ゴシック"/>
                <a:cs typeface="游ゴシック"/>
              </a:rPr>
              <a:t> </a:t>
            </a:r>
            <a:r>
              <a:rPr dirty="0" sz="1600" spc="-20">
                <a:latin typeface="Calibri"/>
                <a:cs typeface="Calibri"/>
              </a:rPr>
              <a:t>(SeMet</a:t>
            </a:r>
            <a:r>
              <a:rPr dirty="0" sz="1600">
                <a:latin typeface="游ゴシック"/>
                <a:cs typeface="游ゴシック"/>
              </a:rPr>
              <a:t>など全て失敗</a:t>
            </a:r>
            <a:r>
              <a:rPr dirty="0" sz="1600" spc="-50">
                <a:latin typeface="Calibri"/>
                <a:cs typeface="Calibri"/>
              </a:rPr>
              <a:t>)</a:t>
            </a:r>
            <a:endParaRPr sz="1600">
              <a:latin typeface="Calibri"/>
              <a:cs typeface="Calibri"/>
            </a:endParaRPr>
          </a:p>
        </p:txBody>
      </p:sp>
      <p:sp>
        <p:nvSpPr>
          <p:cNvPr id="9" name="object 9" descr=""/>
          <p:cNvSpPr txBox="1"/>
          <p:nvPr/>
        </p:nvSpPr>
        <p:spPr>
          <a:xfrm>
            <a:off x="3691470" y="5415419"/>
            <a:ext cx="2713355" cy="1077595"/>
          </a:xfrm>
          <a:prstGeom prst="rect">
            <a:avLst/>
          </a:prstGeom>
          <a:ln w="12700">
            <a:solidFill>
              <a:srgbClr val="4472C4"/>
            </a:solidFill>
          </a:ln>
        </p:spPr>
        <p:txBody>
          <a:bodyPr wrap="square" lIns="0" tIns="34290" rIns="0" bIns="0" rtlCol="0" vert="horz">
            <a:spAutoFit/>
          </a:bodyPr>
          <a:lstStyle/>
          <a:p>
            <a:pPr marL="91440" marR="111760">
              <a:lnSpc>
                <a:spcPct val="99200"/>
              </a:lnSpc>
              <a:spcBef>
                <a:spcPts val="270"/>
              </a:spcBef>
            </a:pPr>
            <a:r>
              <a:rPr dirty="0" sz="1600" spc="-5">
                <a:latin typeface="游ゴシック"/>
                <a:cs typeface="游ゴシック"/>
              </a:rPr>
              <a:t>様々な⼿法で予測構造を作</a:t>
            </a:r>
            <a:r>
              <a:rPr dirty="0" sz="1600">
                <a:latin typeface="游ゴシック"/>
                <a:cs typeface="游ゴシック"/>
              </a:rPr>
              <a:t>り、分⼦置換</a:t>
            </a:r>
            <a:r>
              <a:rPr dirty="0" sz="1600" spc="-10">
                <a:latin typeface="Calibri"/>
                <a:cs typeface="Calibri"/>
              </a:rPr>
              <a:t>(molecular replacement</a:t>
            </a:r>
            <a:r>
              <a:rPr dirty="0" sz="1600" spc="-20">
                <a:latin typeface="Calibri"/>
                <a:cs typeface="Calibri"/>
              </a:rPr>
              <a:t>, </a:t>
            </a:r>
            <a:r>
              <a:rPr dirty="0" sz="1600" spc="-10">
                <a:latin typeface="Calibri"/>
                <a:cs typeface="Calibri"/>
              </a:rPr>
              <a:t>MR)</a:t>
            </a:r>
            <a:r>
              <a:rPr dirty="0" sz="1600" spc="-10">
                <a:latin typeface="游ゴシック"/>
                <a:cs typeface="游ゴシック"/>
              </a:rPr>
              <a:t>を、繰り返すが全て失敗</a:t>
            </a:r>
            <a:endParaRPr sz="1600">
              <a:latin typeface="游ゴシック"/>
              <a:cs typeface="游ゴシック"/>
            </a:endParaRPr>
          </a:p>
        </p:txBody>
      </p:sp>
      <p:sp>
        <p:nvSpPr>
          <p:cNvPr id="10" name="object 10" descr=""/>
          <p:cNvSpPr txBox="1"/>
          <p:nvPr/>
        </p:nvSpPr>
        <p:spPr>
          <a:xfrm>
            <a:off x="6572898" y="5415419"/>
            <a:ext cx="2418080" cy="1077595"/>
          </a:xfrm>
          <a:prstGeom prst="rect">
            <a:avLst/>
          </a:prstGeom>
          <a:ln w="12700">
            <a:solidFill>
              <a:srgbClr val="4472C4"/>
            </a:solidFill>
          </a:ln>
        </p:spPr>
        <p:txBody>
          <a:bodyPr wrap="square" lIns="0" tIns="33655" rIns="0" bIns="0" rtlCol="0" vert="horz">
            <a:spAutoFit/>
          </a:bodyPr>
          <a:lstStyle/>
          <a:p>
            <a:pPr algn="just" marL="90805" marR="207010">
              <a:lnSpc>
                <a:spcPct val="99400"/>
              </a:lnSpc>
              <a:spcBef>
                <a:spcPts val="265"/>
              </a:spcBef>
            </a:pPr>
            <a:r>
              <a:rPr dirty="0" sz="1600" spc="-10">
                <a:latin typeface="Calibri"/>
                <a:cs typeface="Calibri"/>
              </a:rPr>
              <a:t>2021</a:t>
            </a:r>
            <a:r>
              <a:rPr dirty="0" sz="1600">
                <a:latin typeface="游ゴシック"/>
                <a:cs typeface="游ゴシック"/>
              </a:rPr>
              <a:t>年</a:t>
            </a:r>
            <a:r>
              <a:rPr dirty="0" sz="1600" spc="-10">
                <a:latin typeface="Calibri"/>
                <a:cs typeface="Calibri"/>
              </a:rPr>
              <a:t>7</a:t>
            </a:r>
            <a:r>
              <a:rPr dirty="0" sz="1600" spc="-35">
                <a:latin typeface="游ゴシック"/>
                <a:cs typeface="游ゴシック"/>
              </a:rPr>
              <a:t>⽉ </a:t>
            </a:r>
            <a:r>
              <a:rPr dirty="0" sz="1600" spc="-10">
                <a:latin typeface="Calibri"/>
                <a:cs typeface="Calibri"/>
              </a:rPr>
              <a:t>AlphaFold2</a:t>
            </a:r>
            <a:r>
              <a:rPr dirty="0" sz="1600" spc="-50">
                <a:latin typeface="游ゴシック"/>
                <a:cs typeface="游ゴシック"/>
              </a:rPr>
              <a:t>の</a:t>
            </a:r>
            <a:r>
              <a:rPr dirty="0" sz="1600">
                <a:latin typeface="游ゴシック"/>
                <a:cs typeface="游ゴシック"/>
              </a:rPr>
              <a:t>予測構造であっさり</a:t>
            </a:r>
            <a:r>
              <a:rPr dirty="0" sz="1600" spc="-25">
                <a:latin typeface="Calibri"/>
                <a:cs typeface="Calibri"/>
              </a:rPr>
              <a:t>MR</a:t>
            </a:r>
            <a:r>
              <a:rPr dirty="0" sz="1600" spc="-15">
                <a:latin typeface="游ゴシック"/>
                <a:cs typeface="游ゴシック"/>
              </a:rPr>
              <a:t>が解ける</a:t>
            </a:r>
            <a:endParaRPr sz="1600">
              <a:latin typeface="游ゴシック"/>
              <a:cs typeface="游ゴシック"/>
            </a:endParaRPr>
          </a:p>
        </p:txBody>
      </p:sp>
      <p:pic>
        <p:nvPicPr>
          <p:cNvPr id="11" name="object 11" descr=""/>
          <p:cNvPicPr/>
          <p:nvPr/>
        </p:nvPicPr>
        <p:blipFill>
          <a:blip r:embed="rId4" cstate="print"/>
          <a:stretch>
            <a:fillRect/>
          </a:stretch>
        </p:blipFill>
        <p:spPr>
          <a:xfrm>
            <a:off x="3473526" y="5915931"/>
            <a:ext cx="217944" cy="76200"/>
          </a:xfrm>
          <a:prstGeom prst="rect">
            <a:avLst/>
          </a:prstGeom>
        </p:spPr>
      </p:pic>
      <p:pic>
        <p:nvPicPr>
          <p:cNvPr id="12" name="object 12" descr=""/>
          <p:cNvPicPr/>
          <p:nvPr/>
        </p:nvPicPr>
        <p:blipFill>
          <a:blip r:embed="rId5" cstate="print"/>
          <a:stretch>
            <a:fillRect/>
          </a:stretch>
        </p:blipFill>
        <p:spPr>
          <a:xfrm>
            <a:off x="6404648" y="5915931"/>
            <a:ext cx="168236" cy="76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9310" y="197611"/>
            <a:ext cx="5445125" cy="391160"/>
          </a:xfrm>
          <a:prstGeom prst="rect"/>
        </p:spPr>
        <p:txBody>
          <a:bodyPr wrap="square" lIns="0" tIns="12700" rIns="0" bIns="0" rtlCol="0" vert="horz">
            <a:spAutoFit/>
          </a:bodyPr>
          <a:lstStyle/>
          <a:p>
            <a:pPr marL="12700">
              <a:lnSpc>
                <a:spcPct val="100000"/>
              </a:lnSpc>
              <a:spcBef>
                <a:spcPts val="100"/>
              </a:spcBef>
            </a:pPr>
            <a:r>
              <a:rPr dirty="0" sz="2400" b="0">
                <a:solidFill>
                  <a:srgbClr val="000000"/>
                </a:solidFill>
                <a:latin typeface="Calibri"/>
                <a:cs typeface="Calibri"/>
              </a:rPr>
              <a:t>Predicted</a:t>
            </a:r>
            <a:r>
              <a:rPr dirty="0" sz="2400" spc="-80" b="0">
                <a:solidFill>
                  <a:srgbClr val="000000"/>
                </a:solidFill>
                <a:latin typeface="Calibri"/>
                <a:cs typeface="Calibri"/>
              </a:rPr>
              <a:t> </a:t>
            </a:r>
            <a:r>
              <a:rPr dirty="0" sz="2400" b="0">
                <a:solidFill>
                  <a:srgbClr val="000000"/>
                </a:solidFill>
                <a:latin typeface="Calibri"/>
                <a:cs typeface="Calibri"/>
              </a:rPr>
              <a:t>and</a:t>
            </a:r>
            <a:r>
              <a:rPr dirty="0" sz="2400" spc="-80" b="0">
                <a:solidFill>
                  <a:srgbClr val="000000"/>
                </a:solidFill>
                <a:latin typeface="Calibri"/>
                <a:cs typeface="Calibri"/>
              </a:rPr>
              <a:t> </a:t>
            </a:r>
            <a:r>
              <a:rPr dirty="0" sz="2400" b="0">
                <a:solidFill>
                  <a:srgbClr val="000000"/>
                </a:solidFill>
                <a:latin typeface="Calibri"/>
                <a:cs typeface="Calibri"/>
              </a:rPr>
              <a:t>crystal</a:t>
            </a:r>
            <a:r>
              <a:rPr dirty="0" sz="2400" spc="-80" b="0">
                <a:solidFill>
                  <a:srgbClr val="000000"/>
                </a:solidFill>
                <a:latin typeface="Calibri"/>
                <a:cs typeface="Calibri"/>
              </a:rPr>
              <a:t> </a:t>
            </a:r>
            <a:r>
              <a:rPr dirty="0" sz="2400" spc="-10" b="0">
                <a:solidFill>
                  <a:srgbClr val="000000"/>
                </a:solidFill>
                <a:latin typeface="Calibri"/>
                <a:cs typeface="Calibri"/>
              </a:rPr>
              <a:t>structures</a:t>
            </a:r>
            <a:r>
              <a:rPr dirty="0" sz="2400" spc="-85" b="0">
                <a:solidFill>
                  <a:srgbClr val="000000"/>
                </a:solidFill>
                <a:latin typeface="Calibri"/>
                <a:cs typeface="Calibri"/>
              </a:rPr>
              <a:t> </a:t>
            </a:r>
            <a:r>
              <a:rPr dirty="0" sz="2400" b="0">
                <a:solidFill>
                  <a:srgbClr val="000000"/>
                </a:solidFill>
                <a:latin typeface="Calibri"/>
                <a:cs typeface="Calibri"/>
              </a:rPr>
              <a:t>of</a:t>
            </a:r>
            <a:r>
              <a:rPr dirty="0" sz="2400" spc="-75" b="0">
                <a:solidFill>
                  <a:srgbClr val="000000"/>
                </a:solidFill>
                <a:latin typeface="Calibri"/>
                <a:cs typeface="Calibri"/>
              </a:rPr>
              <a:t> </a:t>
            </a:r>
            <a:r>
              <a:rPr dirty="0" sz="2400" b="0">
                <a:solidFill>
                  <a:srgbClr val="000000"/>
                </a:solidFill>
                <a:latin typeface="Calibri"/>
                <a:cs typeface="Calibri"/>
              </a:rPr>
              <a:t>Protein</a:t>
            </a:r>
            <a:r>
              <a:rPr dirty="0" sz="2400" spc="-75" b="0">
                <a:solidFill>
                  <a:srgbClr val="000000"/>
                </a:solidFill>
                <a:latin typeface="Calibri"/>
                <a:cs typeface="Calibri"/>
              </a:rPr>
              <a:t> </a:t>
            </a:r>
            <a:r>
              <a:rPr dirty="0" sz="2400" spc="-50" b="0">
                <a:solidFill>
                  <a:srgbClr val="000000"/>
                </a:solidFill>
                <a:latin typeface="Calibri"/>
                <a:cs typeface="Calibri"/>
              </a:rPr>
              <a:t>X</a:t>
            </a:r>
            <a:endParaRPr sz="2400">
              <a:latin typeface="Calibri"/>
              <a:cs typeface="Calibri"/>
            </a:endParaRPr>
          </a:p>
        </p:txBody>
      </p:sp>
      <p:grpSp>
        <p:nvGrpSpPr>
          <p:cNvPr id="3" name="object 3" descr=""/>
          <p:cNvGrpSpPr/>
          <p:nvPr/>
        </p:nvGrpSpPr>
        <p:grpSpPr>
          <a:xfrm>
            <a:off x="174660" y="1657362"/>
            <a:ext cx="8573770" cy="3172460"/>
            <a:chOff x="174660" y="1657362"/>
            <a:chExt cx="8573770" cy="3172460"/>
          </a:xfrm>
        </p:grpSpPr>
        <p:pic>
          <p:nvPicPr>
            <p:cNvPr id="4" name="object 4" descr=""/>
            <p:cNvPicPr/>
            <p:nvPr/>
          </p:nvPicPr>
          <p:blipFill>
            <a:blip r:embed="rId2" cstate="print"/>
            <a:stretch>
              <a:fillRect/>
            </a:stretch>
          </p:blipFill>
          <p:spPr>
            <a:xfrm>
              <a:off x="174660" y="1657362"/>
              <a:ext cx="4278820" cy="3071977"/>
            </a:xfrm>
            <a:prstGeom prst="rect">
              <a:avLst/>
            </a:prstGeom>
          </p:spPr>
        </p:pic>
        <p:pic>
          <p:nvPicPr>
            <p:cNvPr id="5" name="object 5" descr=""/>
            <p:cNvPicPr/>
            <p:nvPr/>
          </p:nvPicPr>
          <p:blipFill>
            <a:blip r:embed="rId3" cstate="print"/>
            <a:stretch>
              <a:fillRect/>
            </a:stretch>
          </p:blipFill>
          <p:spPr>
            <a:xfrm>
              <a:off x="4315383" y="1677911"/>
              <a:ext cx="4432693" cy="3151593"/>
            </a:xfrm>
            <a:prstGeom prst="rect">
              <a:avLst/>
            </a:prstGeom>
          </p:spPr>
        </p:pic>
        <p:sp>
          <p:nvSpPr>
            <p:cNvPr id="6" name="object 6" descr=""/>
            <p:cNvSpPr/>
            <p:nvPr/>
          </p:nvSpPr>
          <p:spPr>
            <a:xfrm>
              <a:off x="3466210" y="2137143"/>
              <a:ext cx="1106170" cy="1563370"/>
            </a:xfrm>
            <a:custGeom>
              <a:avLst/>
              <a:gdLst/>
              <a:ahLst/>
              <a:cxnLst/>
              <a:rect l="l" t="t" r="r" b="b"/>
              <a:pathLst>
                <a:path w="1106170" h="1563370">
                  <a:moveTo>
                    <a:pt x="0" y="781493"/>
                  </a:moveTo>
                  <a:lnTo>
                    <a:pt x="1388" y="725682"/>
                  </a:lnTo>
                  <a:lnTo>
                    <a:pt x="5490" y="670930"/>
                  </a:lnTo>
                  <a:lnTo>
                    <a:pt x="12213" y="617369"/>
                  </a:lnTo>
                  <a:lnTo>
                    <a:pt x="21463" y="565132"/>
                  </a:lnTo>
                  <a:lnTo>
                    <a:pt x="33146" y="514351"/>
                  </a:lnTo>
                  <a:lnTo>
                    <a:pt x="47169" y="465158"/>
                  </a:lnTo>
                  <a:lnTo>
                    <a:pt x="63438" y="417685"/>
                  </a:lnTo>
                  <a:lnTo>
                    <a:pt x="81860" y="372065"/>
                  </a:lnTo>
                  <a:lnTo>
                    <a:pt x="102341" y="328430"/>
                  </a:lnTo>
                  <a:lnTo>
                    <a:pt x="124788" y="286912"/>
                  </a:lnTo>
                  <a:lnTo>
                    <a:pt x="149106" y="247643"/>
                  </a:lnTo>
                  <a:lnTo>
                    <a:pt x="175203" y="210756"/>
                  </a:lnTo>
                  <a:lnTo>
                    <a:pt x="202985" y="176382"/>
                  </a:lnTo>
                  <a:lnTo>
                    <a:pt x="232359" y="144655"/>
                  </a:lnTo>
                  <a:lnTo>
                    <a:pt x="263230" y="115706"/>
                  </a:lnTo>
                  <a:lnTo>
                    <a:pt x="295505" y="89667"/>
                  </a:lnTo>
                  <a:lnTo>
                    <a:pt x="329092" y="66671"/>
                  </a:lnTo>
                  <a:lnTo>
                    <a:pt x="363895" y="46850"/>
                  </a:lnTo>
                  <a:lnTo>
                    <a:pt x="399822" y="30337"/>
                  </a:lnTo>
                  <a:lnTo>
                    <a:pt x="436778" y="17262"/>
                  </a:lnTo>
                  <a:lnTo>
                    <a:pt x="474671" y="7760"/>
                  </a:lnTo>
                  <a:lnTo>
                    <a:pt x="513407" y="1962"/>
                  </a:lnTo>
                  <a:lnTo>
                    <a:pt x="552893" y="0"/>
                  </a:lnTo>
                  <a:lnTo>
                    <a:pt x="592378" y="1962"/>
                  </a:lnTo>
                  <a:lnTo>
                    <a:pt x="631114" y="7760"/>
                  </a:lnTo>
                  <a:lnTo>
                    <a:pt x="669008" y="17262"/>
                  </a:lnTo>
                  <a:lnTo>
                    <a:pt x="705964" y="30337"/>
                  </a:lnTo>
                  <a:lnTo>
                    <a:pt x="741891" y="46850"/>
                  </a:lnTo>
                  <a:lnTo>
                    <a:pt x="776695" y="66671"/>
                  </a:lnTo>
                  <a:lnTo>
                    <a:pt x="810281" y="89667"/>
                  </a:lnTo>
                  <a:lnTo>
                    <a:pt x="842557" y="115706"/>
                  </a:lnTo>
                  <a:lnTo>
                    <a:pt x="873428" y="144655"/>
                  </a:lnTo>
                  <a:lnTo>
                    <a:pt x="902802" y="176382"/>
                  </a:lnTo>
                  <a:lnTo>
                    <a:pt x="930584" y="210756"/>
                  </a:lnTo>
                  <a:lnTo>
                    <a:pt x="956682" y="247643"/>
                  </a:lnTo>
                  <a:lnTo>
                    <a:pt x="981000" y="286912"/>
                  </a:lnTo>
                  <a:lnTo>
                    <a:pt x="1003447" y="328430"/>
                  </a:lnTo>
                  <a:lnTo>
                    <a:pt x="1023929" y="372065"/>
                  </a:lnTo>
                  <a:lnTo>
                    <a:pt x="1042351" y="417685"/>
                  </a:lnTo>
                  <a:lnTo>
                    <a:pt x="1058620" y="465158"/>
                  </a:lnTo>
                  <a:lnTo>
                    <a:pt x="1072643" y="514351"/>
                  </a:lnTo>
                  <a:lnTo>
                    <a:pt x="1084327" y="565132"/>
                  </a:lnTo>
                  <a:lnTo>
                    <a:pt x="1093577" y="617369"/>
                  </a:lnTo>
                  <a:lnTo>
                    <a:pt x="1100300" y="670930"/>
                  </a:lnTo>
                  <a:lnTo>
                    <a:pt x="1104402" y="725682"/>
                  </a:lnTo>
                  <a:lnTo>
                    <a:pt x="1105790" y="781493"/>
                  </a:lnTo>
                  <a:lnTo>
                    <a:pt x="1104402" y="837304"/>
                  </a:lnTo>
                  <a:lnTo>
                    <a:pt x="1100300" y="892056"/>
                  </a:lnTo>
                  <a:lnTo>
                    <a:pt x="1093577" y="945617"/>
                  </a:lnTo>
                  <a:lnTo>
                    <a:pt x="1084327" y="997854"/>
                  </a:lnTo>
                  <a:lnTo>
                    <a:pt x="1072643" y="1048635"/>
                  </a:lnTo>
                  <a:lnTo>
                    <a:pt x="1058620" y="1097828"/>
                  </a:lnTo>
                  <a:lnTo>
                    <a:pt x="1042351" y="1145301"/>
                  </a:lnTo>
                  <a:lnTo>
                    <a:pt x="1023929" y="1190922"/>
                  </a:lnTo>
                  <a:lnTo>
                    <a:pt x="1003447" y="1234557"/>
                  </a:lnTo>
                  <a:lnTo>
                    <a:pt x="981000" y="1276076"/>
                  </a:lnTo>
                  <a:lnTo>
                    <a:pt x="956682" y="1315345"/>
                  </a:lnTo>
                  <a:lnTo>
                    <a:pt x="930584" y="1352232"/>
                  </a:lnTo>
                  <a:lnTo>
                    <a:pt x="902802" y="1386606"/>
                  </a:lnTo>
                  <a:lnTo>
                    <a:pt x="873428" y="1418334"/>
                  </a:lnTo>
                  <a:lnTo>
                    <a:pt x="842557" y="1447283"/>
                  </a:lnTo>
                  <a:lnTo>
                    <a:pt x="810281" y="1473322"/>
                  </a:lnTo>
                  <a:lnTo>
                    <a:pt x="776695" y="1496318"/>
                  </a:lnTo>
                  <a:lnTo>
                    <a:pt x="741891" y="1516139"/>
                  </a:lnTo>
                  <a:lnTo>
                    <a:pt x="705964" y="1532653"/>
                  </a:lnTo>
                  <a:lnTo>
                    <a:pt x="669008" y="1545727"/>
                  </a:lnTo>
                  <a:lnTo>
                    <a:pt x="631114" y="1555230"/>
                  </a:lnTo>
                  <a:lnTo>
                    <a:pt x="592378" y="1561028"/>
                  </a:lnTo>
                  <a:lnTo>
                    <a:pt x="552893" y="1562990"/>
                  </a:lnTo>
                  <a:lnTo>
                    <a:pt x="513407" y="1561028"/>
                  </a:lnTo>
                  <a:lnTo>
                    <a:pt x="474671" y="1555230"/>
                  </a:lnTo>
                  <a:lnTo>
                    <a:pt x="436778" y="1545727"/>
                  </a:lnTo>
                  <a:lnTo>
                    <a:pt x="399822" y="1532653"/>
                  </a:lnTo>
                  <a:lnTo>
                    <a:pt x="363895" y="1516139"/>
                  </a:lnTo>
                  <a:lnTo>
                    <a:pt x="329092" y="1496318"/>
                  </a:lnTo>
                  <a:lnTo>
                    <a:pt x="295505" y="1473322"/>
                  </a:lnTo>
                  <a:lnTo>
                    <a:pt x="263230" y="1447283"/>
                  </a:lnTo>
                  <a:lnTo>
                    <a:pt x="232359" y="1418334"/>
                  </a:lnTo>
                  <a:lnTo>
                    <a:pt x="202985" y="1386606"/>
                  </a:lnTo>
                  <a:lnTo>
                    <a:pt x="175203" y="1352232"/>
                  </a:lnTo>
                  <a:lnTo>
                    <a:pt x="149106" y="1315345"/>
                  </a:lnTo>
                  <a:lnTo>
                    <a:pt x="124788" y="1276076"/>
                  </a:lnTo>
                  <a:lnTo>
                    <a:pt x="102341" y="1234557"/>
                  </a:lnTo>
                  <a:lnTo>
                    <a:pt x="81860" y="1190922"/>
                  </a:lnTo>
                  <a:lnTo>
                    <a:pt x="63438" y="1145301"/>
                  </a:lnTo>
                  <a:lnTo>
                    <a:pt x="47169" y="1097828"/>
                  </a:lnTo>
                  <a:lnTo>
                    <a:pt x="33146" y="1048635"/>
                  </a:lnTo>
                  <a:lnTo>
                    <a:pt x="21463" y="997854"/>
                  </a:lnTo>
                  <a:lnTo>
                    <a:pt x="12213" y="945617"/>
                  </a:lnTo>
                  <a:lnTo>
                    <a:pt x="5490" y="892056"/>
                  </a:lnTo>
                  <a:lnTo>
                    <a:pt x="1388" y="837304"/>
                  </a:lnTo>
                  <a:lnTo>
                    <a:pt x="0" y="781493"/>
                  </a:lnTo>
                  <a:close/>
                </a:path>
              </a:pathLst>
            </a:custGeom>
            <a:ln w="12700">
              <a:solidFill>
                <a:srgbClr val="FF0000"/>
              </a:solidFill>
            </a:ln>
          </p:spPr>
          <p:txBody>
            <a:bodyPr wrap="square" lIns="0" tIns="0" rIns="0" bIns="0" rtlCol="0"/>
            <a:lstStyle/>
            <a:p/>
          </p:txBody>
        </p:sp>
        <p:sp>
          <p:nvSpPr>
            <p:cNvPr id="7" name="object 7" descr=""/>
            <p:cNvSpPr/>
            <p:nvPr/>
          </p:nvSpPr>
          <p:spPr>
            <a:xfrm>
              <a:off x="1556946" y="1796246"/>
              <a:ext cx="2043430" cy="1177290"/>
            </a:xfrm>
            <a:custGeom>
              <a:avLst/>
              <a:gdLst/>
              <a:ahLst/>
              <a:cxnLst/>
              <a:rect l="l" t="t" r="r" b="b"/>
              <a:pathLst>
                <a:path w="2043429" h="1177289">
                  <a:moveTo>
                    <a:pt x="14385" y="144686"/>
                  </a:moveTo>
                  <a:lnTo>
                    <a:pt x="42250" y="101175"/>
                  </a:lnTo>
                  <a:lnTo>
                    <a:pt x="83387" y="65486"/>
                  </a:lnTo>
                  <a:lnTo>
                    <a:pt x="136811" y="37572"/>
                  </a:lnTo>
                  <a:lnTo>
                    <a:pt x="201537" y="17385"/>
                  </a:lnTo>
                  <a:lnTo>
                    <a:pt x="276579" y="4876"/>
                  </a:lnTo>
                  <a:lnTo>
                    <a:pt x="317661" y="1487"/>
                  </a:lnTo>
                  <a:lnTo>
                    <a:pt x="360952" y="0"/>
                  </a:lnTo>
                  <a:lnTo>
                    <a:pt x="406331" y="408"/>
                  </a:lnTo>
                  <a:lnTo>
                    <a:pt x="453672" y="2706"/>
                  </a:lnTo>
                  <a:lnTo>
                    <a:pt x="502854" y="6888"/>
                  </a:lnTo>
                  <a:lnTo>
                    <a:pt x="553753" y="12948"/>
                  </a:lnTo>
                  <a:lnTo>
                    <a:pt x="606245" y="20880"/>
                  </a:lnTo>
                  <a:lnTo>
                    <a:pt x="660209" y="30678"/>
                  </a:lnTo>
                  <a:lnTo>
                    <a:pt x="715520" y="42336"/>
                  </a:lnTo>
                  <a:lnTo>
                    <a:pt x="772055" y="55848"/>
                  </a:lnTo>
                  <a:lnTo>
                    <a:pt x="829692" y="71208"/>
                  </a:lnTo>
                  <a:lnTo>
                    <a:pt x="888307" y="88410"/>
                  </a:lnTo>
                  <a:lnTo>
                    <a:pt x="947777" y="107448"/>
                  </a:lnTo>
                  <a:lnTo>
                    <a:pt x="1007979" y="128316"/>
                  </a:lnTo>
                  <a:lnTo>
                    <a:pt x="1068789" y="151009"/>
                  </a:lnTo>
                  <a:lnTo>
                    <a:pt x="1130085" y="175519"/>
                  </a:lnTo>
                  <a:lnTo>
                    <a:pt x="1191743" y="201842"/>
                  </a:lnTo>
                  <a:lnTo>
                    <a:pt x="1252780" y="229575"/>
                  </a:lnTo>
                  <a:lnTo>
                    <a:pt x="1312235" y="258264"/>
                  </a:lnTo>
                  <a:lnTo>
                    <a:pt x="1370020" y="287822"/>
                  </a:lnTo>
                  <a:lnTo>
                    <a:pt x="1426049" y="318162"/>
                  </a:lnTo>
                  <a:lnTo>
                    <a:pt x="1480233" y="349197"/>
                  </a:lnTo>
                  <a:lnTo>
                    <a:pt x="1532485" y="380840"/>
                  </a:lnTo>
                  <a:lnTo>
                    <a:pt x="1582718" y="413004"/>
                  </a:lnTo>
                  <a:lnTo>
                    <a:pt x="1630845" y="445604"/>
                  </a:lnTo>
                  <a:lnTo>
                    <a:pt x="1676776" y="478551"/>
                  </a:lnTo>
                  <a:lnTo>
                    <a:pt x="1720426" y="511758"/>
                  </a:lnTo>
                  <a:lnTo>
                    <a:pt x="1761706" y="545140"/>
                  </a:lnTo>
                  <a:lnTo>
                    <a:pt x="1800529" y="578609"/>
                  </a:lnTo>
                  <a:lnTo>
                    <a:pt x="1836808" y="612079"/>
                  </a:lnTo>
                  <a:lnTo>
                    <a:pt x="1870454" y="645462"/>
                  </a:lnTo>
                  <a:lnTo>
                    <a:pt x="1901381" y="678671"/>
                  </a:lnTo>
                  <a:lnTo>
                    <a:pt x="1929501" y="711621"/>
                  </a:lnTo>
                  <a:lnTo>
                    <a:pt x="1954726" y="744223"/>
                  </a:lnTo>
                  <a:lnTo>
                    <a:pt x="1976969" y="776392"/>
                  </a:lnTo>
                  <a:lnTo>
                    <a:pt x="2012158" y="839080"/>
                  </a:lnTo>
                  <a:lnTo>
                    <a:pt x="2034367" y="898991"/>
                  </a:lnTo>
                  <a:lnTo>
                    <a:pt x="2042898" y="955429"/>
                  </a:lnTo>
                  <a:lnTo>
                    <a:pt x="2041814" y="982129"/>
                  </a:lnTo>
                  <a:lnTo>
                    <a:pt x="2028512" y="1032057"/>
                  </a:lnTo>
                  <a:lnTo>
                    <a:pt x="2000647" y="1075569"/>
                  </a:lnTo>
                  <a:lnTo>
                    <a:pt x="1959510" y="1111258"/>
                  </a:lnTo>
                  <a:lnTo>
                    <a:pt x="1906086" y="1139172"/>
                  </a:lnTo>
                  <a:lnTo>
                    <a:pt x="1841360" y="1159359"/>
                  </a:lnTo>
                  <a:lnTo>
                    <a:pt x="1766318" y="1171867"/>
                  </a:lnTo>
                  <a:lnTo>
                    <a:pt x="1725235" y="1175257"/>
                  </a:lnTo>
                  <a:lnTo>
                    <a:pt x="1681944" y="1176744"/>
                  </a:lnTo>
                  <a:lnTo>
                    <a:pt x="1636565" y="1176336"/>
                  </a:lnTo>
                  <a:lnTo>
                    <a:pt x="1589224" y="1174038"/>
                  </a:lnTo>
                  <a:lnTo>
                    <a:pt x="1540042" y="1169856"/>
                  </a:lnTo>
                  <a:lnTo>
                    <a:pt x="1489143" y="1163795"/>
                  </a:lnTo>
                  <a:lnTo>
                    <a:pt x="1436650" y="1155864"/>
                  </a:lnTo>
                  <a:lnTo>
                    <a:pt x="1382687" y="1146066"/>
                  </a:lnTo>
                  <a:lnTo>
                    <a:pt x="1327376" y="1134408"/>
                  </a:lnTo>
                  <a:lnTo>
                    <a:pt x="1270840" y="1120896"/>
                  </a:lnTo>
                  <a:lnTo>
                    <a:pt x="1213204" y="1105536"/>
                  </a:lnTo>
                  <a:lnTo>
                    <a:pt x="1154589" y="1088334"/>
                  </a:lnTo>
                  <a:lnTo>
                    <a:pt x="1095119" y="1069296"/>
                  </a:lnTo>
                  <a:lnTo>
                    <a:pt x="1034918" y="1048428"/>
                  </a:lnTo>
                  <a:lnTo>
                    <a:pt x="974107" y="1025735"/>
                  </a:lnTo>
                  <a:lnTo>
                    <a:pt x="912812" y="1001225"/>
                  </a:lnTo>
                  <a:lnTo>
                    <a:pt x="851154" y="974902"/>
                  </a:lnTo>
                  <a:lnTo>
                    <a:pt x="790117" y="947169"/>
                  </a:lnTo>
                  <a:lnTo>
                    <a:pt x="730662" y="918480"/>
                  </a:lnTo>
                  <a:lnTo>
                    <a:pt x="672876" y="888922"/>
                  </a:lnTo>
                  <a:lnTo>
                    <a:pt x="616847" y="858582"/>
                  </a:lnTo>
                  <a:lnTo>
                    <a:pt x="562663" y="827547"/>
                  </a:lnTo>
                  <a:lnTo>
                    <a:pt x="510410" y="795904"/>
                  </a:lnTo>
                  <a:lnTo>
                    <a:pt x="460177" y="763739"/>
                  </a:lnTo>
                  <a:lnTo>
                    <a:pt x="412051" y="731140"/>
                  </a:lnTo>
                  <a:lnTo>
                    <a:pt x="366120" y="698193"/>
                  </a:lnTo>
                  <a:lnTo>
                    <a:pt x="322470" y="664985"/>
                  </a:lnTo>
                  <a:lnTo>
                    <a:pt x="281190" y="631603"/>
                  </a:lnTo>
                  <a:lnTo>
                    <a:pt x="242367" y="598134"/>
                  </a:lnTo>
                  <a:lnTo>
                    <a:pt x="206088" y="564665"/>
                  </a:lnTo>
                  <a:lnTo>
                    <a:pt x="172442" y="531282"/>
                  </a:lnTo>
                  <a:lnTo>
                    <a:pt x="141515" y="498072"/>
                  </a:lnTo>
                  <a:lnTo>
                    <a:pt x="113395" y="465123"/>
                  </a:lnTo>
                  <a:lnTo>
                    <a:pt x="88170" y="432520"/>
                  </a:lnTo>
                  <a:lnTo>
                    <a:pt x="65928" y="400352"/>
                  </a:lnTo>
                  <a:lnTo>
                    <a:pt x="30739" y="337664"/>
                  </a:lnTo>
                  <a:lnTo>
                    <a:pt x="8530" y="277753"/>
                  </a:lnTo>
                  <a:lnTo>
                    <a:pt x="0" y="221314"/>
                  </a:lnTo>
                  <a:lnTo>
                    <a:pt x="1083" y="194614"/>
                  </a:lnTo>
                  <a:lnTo>
                    <a:pt x="5849" y="169042"/>
                  </a:lnTo>
                  <a:lnTo>
                    <a:pt x="14385" y="144686"/>
                  </a:lnTo>
                  <a:close/>
                </a:path>
              </a:pathLst>
            </a:custGeom>
            <a:ln w="12699">
              <a:solidFill>
                <a:srgbClr val="FF0000"/>
              </a:solidFill>
            </a:ln>
          </p:spPr>
          <p:txBody>
            <a:bodyPr wrap="square" lIns="0" tIns="0" rIns="0" bIns="0" rtlCol="0"/>
            <a:lstStyle/>
            <a:p/>
          </p:txBody>
        </p:sp>
      </p:grpSp>
      <p:sp>
        <p:nvSpPr>
          <p:cNvPr id="8" name="object 8" descr=""/>
          <p:cNvSpPr txBox="1"/>
          <p:nvPr/>
        </p:nvSpPr>
        <p:spPr>
          <a:xfrm>
            <a:off x="715595" y="834644"/>
            <a:ext cx="2521585" cy="565150"/>
          </a:xfrm>
          <a:prstGeom prst="rect">
            <a:avLst/>
          </a:prstGeom>
        </p:spPr>
        <p:txBody>
          <a:bodyPr wrap="square" lIns="0" tIns="28575" rIns="0" bIns="0" rtlCol="0" vert="horz">
            <a:spAutoFit/>
          </a:bodyPr>
          <a:lstStyle/>
          <a:p>
            <a:pPr marL="12700" marR="5080">
              <a:lnSpc>
                <a:spcPts val="2090"/>
              </a:lnSpc>
              <a:spcBef>
                <a:spcPts val="225"/>
              </a:spcBef>
            </a:pPr>
            <a:r>
              <a:rPr dirty="0" sz="1800">
                <a:latin typeface="Calibri"/>
                <a:cs typeface="Calibri"/>
              </a:rPr>
              <a:t>Crystal</a:t>
            </a:r>
            <a:r>
              <a:rPr dirty="0" sz="1800" spc="-90">
                <a:latin typeface="Calibri"/>
                <a:cs typeface="Calibri"/>
              </a:rPr>
              <a:t> </a:t>
            </a:r>
            <a:r>
              <a:rPr dirty="0" sz="1800">
                <a:latin typeface="Calibri"/>
                <a:cs typeface="Calibri"/>
              </a:rPr>
              <a:t>structure</a:t>
            </a:r>
            <a:r>
              <a:rPr dirty="0" sz="1800" spc="-85">
                <a:latin typeface="Calibri"/>
                <a:cs typeface="Calibri"/>
              </a:rPr>
              <a:t> </a:t>
            </a:r>
            <a:r>
              <a:rPr dirty="0" sz="1800">
                <a:latin typeface="Calibri"/>
                <a:cs typeface="Calibri"/>
              </a:rPr>
              <a:t>(</a:t>
            </a:r>
            <a:r>
              <a:rPr dirty="0" sz="1800">
                <a:solidFill>
                  <a:srgbClr val="548235"/>
                </a:solidFill>
                <a:latin typeface="Calibri"/>
                <a:cs typeface="Calibri"/>
              </a:rPr>
              <a:t>green</a:t>
            </a:r>
            <a:r>
              <a:rPr dirty="0" sz="1800">
                <a:latin typeface="Calibri"/>
                <a:cs typeface="Calibri"/>
              </a:rPr>
              <a:t>)</a:t>
            </a:r>
            <a:r>
              <a:rPr dirty="0" sz="1800" spc="-80">
                <a:latin typeface="Calibri"/>
                <a:cs typeface="Calibri"/>
              </a:rPr>
              <a:t> </a:t>
            </a:r>
            <a:r>
              <a:rPr dirty="0" sz="1800" spc="-25">
                <a:latin typeface="Calibri"/>
                <a:cs typeface="Calibri"/>
              </a:rPr>
              <a:t>vs </a:t>
            </a:r>
            <a:r>
              <a:rPr dirty="0" sz="1800">
                <a:latin typeface="Calibri"/>
                <a:cs typeface="Calibri"/>
              </a:rPr>
              <a:t>RaptorX</a:t>
            </a:r>
            <a:r>
              <a:rPr dirty="0" sz="1800" spc="-45">
                <a:latin typeface="Calibri"/>
                <a:cs typeface="Calibri"/>
              </a:rPr>
              <a:t> </a:t>
            </a:r>
            <a:r>
              <a:rPr dirty="0" sz="1800">
                <a:latin typeface="Calibri"/>
                <a:cs typeface="Calibri"/>
              </a:rPr>
              <a:t>(</a:t>
            </a:r>
            <a:r>
              <a:rPr dirty="0" sz="1800">
                <a:solidFill>
                  <a:srgbClr val="7F7F7F"/>
                </a:solidFill>
                <a:latin typeface="Calibri"/>
                <a:cs typeface="Calibri"/>
              </a:rPr>
              <a:t>white</a:t>
            </a:r>
            <a:r>
              <a:rPr dirty="0" sz="1800">
                <a:latin typeface="Calibri"/>
                <a:cs typeface="Calibri"/>
              </a:rPr>
              <a:t>):</a:t>
            </a:r>
            <a:r>
              <a:rPr dirty="0" sz="1800" spc="-40">
                <a:latin typeface="Calibri"/>
                <a:cs typeface="Calibri"/>
              </a:rPr>
              <a:t> </a:t>
            </a:r>
            <a:r>
              <a:rPr dirty="0" sz="1800">
                <a:latin typeface="Calibri"/>
                <a:cs typeface="Calibri"/>
              </a:rPr>
              <a:t>MR</a:t>
            </a:r>
            <a:r>
              <a:rPr dirty="0" sz="1800" spc="-50">
                <a:latin typeface="Calibri"/>
                <a:cs typeface="Calibri"/>
              </a:rPr>
              <a:t> </a:t>
            </a:r>
            <a:r>
              <a:rPr dirty="0" sz="1800" spc="-10">
                <a:latin typeface="Calibri"/>
                <a:cs typeface="Calibri"/>
              </a:rPr>
              <a:t>failed</a:t>
            </a:r>
            <a:endParaRPr sz="1800">
              <a:latin typeface="Calibri"/>
              <a:cs typeface="Calibri"/>
            </a:endParaRPr>
          </a:p>
        </p:txBody>
      </p:sp>
      <p:sp>
        <p:nvSpPr>
          <p:cNvPr id="9" name="object 9" descr=""/>
          <p:cNvSpPr txBox="1"/>
          <p:nvPr/>
        </p:nvSpPr>
        <p:spPr>
          <a:xfrm>
            <a:off x="5211736" y="834644"/>
            <a:ext cx="3083560" cy="565150"/>
          </a:xfrm>
          <a:prstGeom prst="rect">
            <a:avLst/>
          </a:prstGeom>
        </p:spPr>
        <p:txBody>
          <a:bodyPr wrap="square" lIns="0" tIns="28575" rIns="0" bIns="0" rtlCol="0" vert="horz">
            <a:spAutoFit/>
          </a:bodyPr>
          <a:lstStyle/>
          <a:p>
            <a:pPr marL="12700" marR="5080">
              <a:lnSpc>
                <a:spcPts val="2090"/>
              </a:lnSpc>
              <a:spcBef>
                <a:spcPts val="225"/>
              </a:spcBef>
            </a:pPr>
            <a:r>
              <a:rPr dirty="0" sz="1800">
                <a:latin typeface="Calibri"/>
                <a:cs typeface="Calibri"/>
              </a:rPr>
              <a:t>Crystal</a:t>
            </a:r>
            <a:r>
              <a:rPr dirty="0" sz="1800" spc="-90">
                <a:latin typeface="Calibri"/>
                <a:cs typeface="Calibri"/>
              </a:rPr>
              <a:t> </a:t>
            </a:r>
            <a:r>
              <a:rPr dirty="0" sz="1800">
                <a:latin typeface="Calibri"/>
                <a:cs typeface="Calibri"/>
              </a:rPr>
              <a:t>structure</a:t>
            </a:r>
            <a:r>
              <a:rPr dirty="0" sz="1800" spc="-85">
                <a:latin typeface="Calibri"/>
                <a:cs typeface="Calibri"/>
              </a:rPr>
              <a:t> </a:t>
            </a:r>
            <a:r>
              <a:rPr dirty="0" sz="1800">
                <a:latin typeface="Calibri"/>
                <a:cs typeface="Calibri"/>
              </a:rPr>
              <a:t>(</a:t>
            </a:r>
            <a:r>
              <a:rPr dirty="0" sz="1800">
                <a:solidFill>
                  <a:srgbClr val="548235"/>
                </a:solidFill>
                <a:latin typeface="Calibri"/>
                <a:cs typeface="Calibri"/>
              </a:rPr>
              <a:t>green</a:t>
            </a:r>
            <a:r>
              <a:rPr dirty="0" sz="1800">
                <a:latin typeface="Calibri"/>
                <a:cs typeface="Calibri"/>
              </a:rPr>
              <a:t>)</a:t>
            </a:r>
            <a:r>
              <a:rPr dirty="0" sz="1800" spc="-80">
                <a:latin typeface="Calibri"/>
                <a:cs typeface="Calibri"/>
              </a:rPr>
              <a:t> </a:t>
            </a:r>
            <a:r>
              <a:rPr dirty="0" sz="1800" spc="-25">
                <a:latin typeface="Calibri"/>
                <a:cs typeface="Calibri"/>
              </a:rPr>
              <a:t>vs </a:t>
            </a:r>
            <a:r>
              <a:rPr dirty="0" sz="1800">
                <a:latin typeface="Calibri"/>
                <a:cs typeface="Calibri"/>
              </a:rPr>
              <a:t>AlphaFold2</a:t>
            </a:r>
            <a:r>
              <a:rPr dirty="0" sz="1800" spc="-45">
                <a:latin typeface="Calibri"/>
                <a:cs typeface="Calibri"/>
              </a:rPr>
              <a:t> </a:t>
            </a:r>
            <a:r>
              <a:rPr dirty="0" sz="1800">
                <a:latin typeface="Calibri"/>
                <a:cs typeface="Calibri"/>
              </a:rPr>
              <a:t>(</a:t>
            </a:r>
            <a:r>
              <a:rPr dirty="0" sz="1800">
                <a:solidFill>
                  <a:srgbClr val="C00000"/>
                </a:solidFill>
                <a:latin typeface="Calibri"/>
                <a:cs typeface="Calibri"/>
              </a:rPr>
              <a:t>pink</a:t>
            </a:r>
            <a:r>
              <a:rPr dirty="0" sz="1800">
                <a:latin typeface="Calibri"/>
                <a:cs typeface="Calibri"/>
              </a:rPr>
              <a:t>):</a:t>
            </a:r>
            <a:r>
              <a:rPr dirty="0" sz="1800" spc="-35">
                <a:latin typeface="Calibri"/>
                <a:cs typeface="Calibri"/>
              </a:rPr>
              <a:t> </a:t>
            </a:r>
            <a:r>
              <a:rPr dirty="0" sz="1800">
                <a:latin typeface="Calibri"/>
                <a:cs typeface="Calibri"/>
              </a:rPr>
              <a:t>MR</a:t>
            </a:r>
            <a:r>
              <a:rPr dirty="0" sz="1800" spc="-50">
                <a:latin typeface="Calibri"/>
                <a:cs typeface="Calibri"/>
              </a:rPr>
              <a:t> </a:t>
            </a:r>
            <a:r>
              <a:rPr dirty="0" sz="1800" spc="-10">
                <a:latin typeface="Calibri"/>
                <a:cs typeface="Calibri"/>
              </a:rPr>
              <a:t>successful</a:t>
            </a:r>
            <a:endParaRPr sz="1800">
              <a:latin typeface="Calibri"/>
              <a:cs typeface="Calibri"/>
            </a:endParaRPr>
          </a:p>
        </p:txBody>
      </p:sp>
      <p:sp>
        <p:nvSpPr>
          <p:cNvPr id="10" name="object 10" descr=""/>
          <p:cNvSpPr txBox="1"/>
          <p:nvPr/>
        </p:nvSpPr>
        <p:spPr>
          <a:xfrm>
            <a:off x="5750077" y="4848859"/>
            <a:ext cx="181991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Calibri"/>
                <a:cs typeface="Calibri"/>
              </a:rPr>
              <a:t>Cα</a:t>
            </a:r>
            <a:r>
              <a:rPr dirty="0" sz="1800" spc="-20">
                <a:latin typeface="Calibri"/>
                <a:cs typeface="Calibri"/>
              </a:rPr>
              <a:t> </a:t>
            </a:r>
            <a:r>
              <a:rPr dirty="0" sz="1800">
                <a:latin typeface="Calibri"/>
                <a:cs typeface="Calibri"/>
              </a:rPr>
              <a:t>RMSD</a:t>
            </a:r>
            <a:r>
              <a:rPr dirty="0" sz="1800" spc="-20">
                <a:latin typeface="Calibri"/>
                <a:cs typeface="Calibri"/>
              </a:rPr>
              <a:t> </a:t>
            </a:r>
            <a:r>
              <a:rPr dirty="0" sz="1800">
                <a:latin typeface="Calibri"/>
                <a:cs typeface="Calibri"/>
              </a:rPr>
              <a:t>=</a:t>
            </a:r>
            <a:r>
              <a:rPr dirty="0" sz="1800" spc="-20">
                <a:latin typeface="Calibri"/>
                <a:cs typeface="Calibri"/>
              </a:rPr>
              <a:t> </a:t>
            </a:r>
            <a:r>
              <a:rPr dirty="0" sz="1800">
                <a:latin typeface="Calibri"/>
                <a:cs typeface="Calibri"/>
              </a:rPr>
              <a:t>0.410</a:t>
            </a:r>
            <a:r>
              <a:rPr dirty="0" sz="1800" spc="-25">
                <a:latin typeface="Calibri"/>
                <a:cs typeface="Calibri"/>
              </a:rPr>
              <a:t> </a:t>
            </a:r>
            <a:r>
              <a:rPr dirty="0" sz="1800" spc="-50">
                <a:latin typeface="Calibri"/>
                <a:cs typeface="Calibri"/>
              </a:rPr>
              <a:t>Å</a:t>
            </a:r>
            <a:endParaRPr sz="1800">
              <a:latin typeface="Calibri"/>
              <a:cs typeface="Calibri"/>
            </a:endParaRPr>
          </a:p>
        </p:txBody>
      </p:sp>
      <p:sp>
        <p:nvSpPr>
          <p:cNvPr id="11" name="object 11" descr=""/>
          <p:cNvSpPr txBox="1"/>
          <p:nvPr/>
        </p:nvSpPr>
        <p:spPr>
          <a:xfrm>
            <a:off x="1280820" y="4848859"/>
            <a:ext cx="181991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Calibri"/>
                <a:cs typeface="Calibri"/>
              </a:rPr>
              <a:t>Cα</a:t>
            </a:r>
            <a:r>
              <a:rPr dirty="0" sz="1800" spc="-20">
                <a:latin typeface="Calibri"/>
                <a:cs typeface="Calibri"/>
              </a:rPr>
              <a:t> </a:t>
            </a:r>
            <a:r>
              <a:rPr dirty="0" sz="1800">
                <a:latin typeface="Calibri"/>
                <a:cs typeface="Calibri"/>
              </a:rPr>
              <a:t>RMSD</a:t>
            </a:r>
            <a:r>
              <a:rPr dirty="0" sz="1800" spc="-20">
                <a:latin typeface="Calibri"/>
                <a:cs typeface="Calibri"/>
              </a:rPr>
              <a:t> </a:t>
            </a:r>
            <a:r>
              <a:rPr dirty="0" sz="1800">
                <a:latin typeface="Calibri"/>
                <a:cs typeface="Calibri"/>
              </a:rPr>
              <a:t>=</a:t>
            </a:r>
            <a:r>
              <a:rPr dirty="0" sz="1800" spc="-20">
                <a:latin typeface="Calibri"/>
                <a:cs typeface="Calibri"/>
              </a:rPr>
              <a:t> </a:t>
            </a:r>
            <a:r>
              <a:rPr dirty="0" sz="1800">
                <a:latin typeface="Calibri"/>
                <a:cs typeface="Calibri"/>
              </a:rPr>
              <a:t>1.724</a:t>
            </a:r>
            <a:r>
              <a:rPr dirty="0" sz="1800" spc="-25">
                <a:latin typeface="Calibri"/>
                <a:cs typeface="Calibri"/>
              </a:rPr>
              <a:t> </a:t>
            </a:r>
            <a:r>
              <a:rPr dirty="0" sz="1800" spc="-50">
                <a:latin typeface="Calibri"/>
                <a:cs typeface="Calibri"/>
              </a:rPr>
              <a:t>Å</a:t>
            </a:r>
            <a:endParaRPr sz="1800">
              <a:latin typeface="Calibri"/>
              <a:cs typeface="Calibri"/>
            </a:endParaRPr>
          </a:p>
        </p:txBody>
      </p:sp>
      <p:sp>
        <p:nvSpPr>
          <p:cNvPr id="12" name="object 12" descr=""/>
          <p:cNvSpPr txBox="1"/>
          <p:nvPr/>
        </p:nvSpPr>
        <p:spPr>
          <a:xfrm>
            <a:off x="805152" y="5400547"/>
            <a:ext cx="3196590" cy="1229360"/>
          </a:xfrm>
          <a:prstGeom prst="rect">
            <a:avLst/>
          </a:prstGeom>
        </p:spPr>
        <p:txBody>
          <a:bodyPr wrap="square" lIns="0" tIns="26670" rIns="0" bIns="0" rtlCol="0" vert="horz">
            <a:spAutoFit/>
          </a:bodyPr>
          <a:lstStyle/>
          <a:p>
            <a:pPr marL="12700" marR="184150" indent="147955">
              <a:lnSpc>
                <a:spcPts val="2110"/>
              </a:lnSpc>
              <a:spcBef>
                <a:spcPts val="210"/>
              </a:spcBef>
            </a:pPr>
            <a:r>
              <a:rPr dirty="0" sz="1800" spc="-25">
                <a:latin typeface="Calibri"/>
                <a:cs typeface="Calibri"/>
              </a:rPr>
              <a:t>Template </a:t>
            </a:r>
            <a:r>
              <a:rPr dirty="0" sz="1800">
                <a:latin typeface="Calibri"/>
                <a:cs typeface="Calibri"/>
              </a:rPr>
              <a:t>sequence</a:t>
            </a:r>
            <a:r>
              <a:rPr dirty="0" sz="1800" spc="-25">
                <a:latin typeface="Calibri"/>
                <a:cs typeface="Calibri"/>
              </a:rPr>
              <a:t> </a:t>
            </a:r>
            <a:r>
              <a:rPr dirty="0" sz="1800">
                <a:latin typeface="Calibri"/>
                <a:cs typeface="Calibri"/>
              </a:rPr>
              <a:t>id</a:t>
            </a:r>
            <a:r>
              <a:rPr dirty="0" sz="1800" spc="-15">
                <a:latin typeface="Calibri"/>
                <a:cs typeface="Calibri"/>
              </a:rPr>
              <a:t>. &lt; </a:t>
            </a:r>
            <a:r>
              <a:rPr dirty="0" sz="1800" spc="-25">
                <a:latin typeface="Calibri"/>
                <a:cs typeface="Calibri"/>
              </a:rPr>
              <a:t>20% </a:t>
            </a:r>
            <a:r>
              <a:rPr dirty="0" sz="1800" spc="-10">
                <a:latin typeface="Calibri"/>
                <a:cs typeface="Calibri"/>
              </a:rPr>
              <a:t>(BLAST</a:t>
            </a:r>
            <a:r>
              <a:rPr dirty="0" sz="1800">
                <a:latin typeface="游ゴシック"/>
                <a:cs typeface="游ゴシック"/>
              </a:rPr>
              <a:t>でヒットしないレベル</a:t>
            </a:r>
            <a:r>
              <a:rPr dirty="0" sz="1800" spc="-50">
                <a:latin typeface="Calibri"/>
                <a:cs typeface="Calibri"/>
              </a:rPr>
              <a:t>)</a:t>
            </a:r>
            <a:endParaRPr sz="1800">
              <a:latin typeface="Calibri"/>
              <a:cs typeface="Calibri"/>
            </a:endParaRPr>
          </a:p>
          <a:p>
            <a:pPr>
              <a:lnSpc>
                <a:spcPct val="100000"/>
              </a:lnSpc>
              <a:spcBef>
                <a:spcPts val="790"/>
              </a:spcBef>
            </a:pPr>
            <a:endParaRPr sz="1800">
              <a:latin typeface="Calibri"/>
              <a:cs typeface="Calibri"/>
            </a:endParaRPr>
          </a:p>
          <a:p>
            <a:pPr marL="1050925">
              <a:lnSpc>
                <a:spcPct val="100000"/>
              </a:lnSpc>
            </a:pPr>
            <a:r>
              <a:rPr dirty="0" sz="1800">
                <a:latin typeface="Calibri"/>
                <a:cs typeface="Calibri"/>
              </a:rPr>
              <a:t>Thanks</a:t>
            </a:r>
            <a:r>
              <a:rPr dirty="0" sz="1800" spc="-55">
                <a:latin typeface="Calibri"/>
                <a:cs typeface="Calibri"/>
              </a:rPr>
              <a:t> </a:t>
            </a:r>
            <a:r>
              <a:rPr dirty="0" sz="1800">
                <a:latin typeface="Calibri"/>
                <a:cs typeface="Calibri"/>
              </a:rPr>
              <a:t>to</a:t>
            </a:r>
            <a:r>
              <a:rPr dirty="0" sz="1800" spc="-45">
                <a:latin typeface="Calibri"/>
                <a:cs typeface="Calibri"/>
              </a:rPr>
              <a:t> Dr.</a:t>
            </a:r>
            <a:r>
              <a:rPr dirty="0" sz="1800" spc="-55">
                <a:latin typeface="Calibri"/>
                <a:cs typeface="Calibri"/>
              </a:rPr>
              <a:t> </a:t>
            </a:r>
            <a:r>
              <a:rPr dirty="0" sz="1800" spc="-10">
                <a:latin typeface="Calibri"/>
                <a:cs typeface="Calibri"/>
              </a:rPr>
              <a:t>Moriwaki</a:t>
            </a:r>
            <a:endParaRPr sz="1800">
              <a:latin typeface="Calibri"/>
              <a:cs typeface="Calibri"/>
            </a:endParaRPr>
          </a:p>
        </p:txBody>
      </p:sp>
      <p:grpSp>
        <p:nvGrpSpPr>
          <p:cNvPr id="13" name="object 13" descr=""/>
          <p:cNvGrpSpPr/>
          <p:nvPr/>
        </p:nvGrpSpPr>
        <p:grpSpPr>
          <a:xfrm>
            <a:off x="4538471" y="5282183"/>
            <a:ext cx="4084320" cy="1576070"/>
            <a:chOff x="4538471" y="5282183"/>
            <a:chExt cx="4084320" cy="1576070"/>
          </a:xfrm>
        </p:grpSpPr>
        <p:pic>
          <p:nvPicPr>
            <p:cNvPr id="14" name="object 14" descr=""/>
            <p:cNvPicPr/>
            <p:nvPr/>
          </p:nvPicPr>
          <p:blipFill>
            <a:blip r:embed="rId4" cstate="print"/>
            <a:stretch>
              <a:fillRect/>
            </a:stretch>
          </p:blipFill>
          <p:spPr>
            <a:xfrm>
              <a:off x="4538471" y="5282183"/>
              <a:ext cx="4084320" cy="1575816"/>
            </a:xfrm>
            <a:prstGeom prst="rect">
              <a:avLst/>
            </a:prstGeom>
          </p:spPr>
        </p:pic>
        <p:pic>
          <p:nvPicPr>
            <p:cNvPr id="15" name="object 15" descr=""/>
            <p:cNvPicPr/>
            <p:nvPr/>
          </p:nvPicPr>
          <p:blipFill>
            <a:blip r:embed="rId5" cstate="print"/>
            <a:stretch>
              <a:fillRect/>
            </a:stretch>
          </p:blipFill>
          <p:spPr>
            <a:xfrm>
              <a:off x="4571999" y="5318272"/>
              <a:ext cx="3962019" cy="1452295"/>
            </a:xfrm>
            <a:prstGeom prst="rect">
              <a:avLst/>
            </a:prstGeom>
          </p:spPr>
        </p:pic>
        <p:sp>
          <p:nvSpPr>
            <p:cNvPr id="16" name="object 16" descr=""/>
            <p:cNvSpPr/>
            <p:nvPr/>
          </p:nvSpPr>
          <p:spPr>
            <a:xfrm>
              <a:off x="4567237" y="5313514"/>
              <a:ext cx="3971925" cy="1462405"/>
            </a:xfrm>
            <a:custGeom>
              <a:avLst/>
              <a:gdLst/>
              <a:ahLst/>
              <a:cxnLst/>
              <a:rect l="l" t="t" r="r" b="b"/>
              <a:pathLst>
                <a:path w="3971925" h="1462404">
                  <a:moveTo>
                    <a:pt x="0" y="0"/>
                  </a:moveTo>
                  <a:lnTo>
                    <a:pt x="3971544" y="0"/>
                  </a:lnTo>
                  <a:lnTo>
                    <a:pt x="3971544" y="1461823"/>
                  </a:lnTo>
                  <a:lnTo>
                    <a:pt x="0" y="1461823"/>
                  </a:lnTo>
                  <a:lnTo>
                    <a:pt x="0" y="0"/>
                  </a:lnTo>
                  <a:close/>
                </a:path>
              </a:pathLst>
            </a:custGeom>
            <a:ln w="9525">
              <a:solidFill>
                <a:srgbClr val="000000"/>
              </a:solidFill>
            </a:ln>
          </p:spPr>
          <p:txBody>
            <a:bodyPr wrap="square" lIns="0" tIns="0" rIns="0" bIns="0" rtlCol="0"/>
            <a:lstStyle/>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2024-12-16T22:46:42Z</dcterms:created>
  <dcterms:modified xsi:type="dcterms:W3CDTF">2024-12-16T22:46:42Z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2022-11-24T00:00:00Z</vt:filetime>
  </property>
  <property fmtid="{D5CDD505-2E9C-101B-9397-08002B2CF9AE}" pid="3" name="LastSaved">
    <vt:filetime>2024-12-16T00:00:00Z</vt:filetime>
  </property>
  <property fmtid="{D5CDD505-2E9C-101B-9397-08002B2CF9AE}" pid="4" name="Producer">
    <vt:lpwstr>iLovePDF</vt:lpwstr>
  </property>
</Properties>
</file>